
<file path=[Content_Types].xml><?xml version="1.0" encoding="utf-8"?>
<Types xmlns="http://schemas.openxmlformats.org/package/2006/content-types">
  <Default Extension="xml" ContentType="application/xml"/>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301" r:id="rId3"/>
    <p:sldId id="303" r:id="rId4"/>
    <p:sldId id="302" r:id="rId5"/>
    <p:sldId id="304" r:id="rId6"/>
    <p:sldId id="263" r:id="rId7"/>
    <p:sldId id="28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96370" autoAdjust="0"/>
  </p:normalViewPr>
  <p:slideViewPr>
    <p:cSldViewPr>
      <p:cViewPr>
        <p:scale>
          <a:sx n="147" d="100"/>
          <a:sy n="147" d="100"/>
        </p:scale>
        <p:origin x="544" y="-1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41007B-2508-44EA-B9E8-BB5C46493870}" type="doc">
      <dgm:prSet loTypeId="urn:microsoft.com/office/officeart/2005/8/layout/lProcess2" loCatId="relationship" qsTypeId="urn:microsoft.com/office/officeart/2005/8/quickstyle/3d1" qsCatId="3D" csTypeId="urn:microsoft.com/office/officeart/2005/8/colors/colorful1#1" csCatId="colorful" phldr="1"/>
      <dgm:spPr/>
      <dgm:t>
        <a:bodyPr/>
        <a:lstStyle/>
        <a:p>
          <a:endParaRPr lang="en-US"/>
        </a:p>
      </dgm:t>
    </dgm:pt>
    <dgm:pt modelId="{186605B3-C719-4599-89C9-E01870BA2BD6}">
      <dgm:prSet phldrT="[Text]" custT="1"/>
      <dgm:spPr/>
      <dgm:t>
        <a:bodyPr/>
        <a:lstStyle/>
        <a:p>
          <a:r>
            <a:rPr lang="en-US" sz="2000" dirty="0" smtClean="0"/>
            <a:t>Education and smart governance</a:t>
          </a:r>
          <a:endParaRPr lang="en-US" sz="2000" dirty="0"/>
        </a:p>
      </dgm:t>
    </dgm:pt>
    <dgm:pt modelId="{1B4DE887-FC76-4F87-AB0F-6C7F306133CC}" type="parTrans" cxnId="{037D5FFD-8E46-47EE-9447-DB60CD2C89BD}">
      <dgm:prSet/>
      <dgm:spPr/>
      <dgm:t>
        <a:bodyPr/>
        <a:lstStyle/>
        <a:p>
          <a:endParaRPr lang="en-US"/>
        </a:p>
      </dgm:t>
    </dgm:pt>
    <dgm:pt modelId="{3A0DFAC1-E109-4990-9C99-C89F268F881A}" type="sibTrans" cxnId="{037D5FFD-8E46-47EE-9447-DB60CD2C89BD}">
      <dgm:prSet/>
      <dgm:spPr/>
      <dgm:t>
        <a:bodyPr/>
        <a:lstStyle/>
        <a:p>
          <a:endParaRPr lang="en-US"/>
        </a:p>
      </dgm:t>
    </dgm:pt>
    <dgm:pt modelId="{68667C32-4655-4E1D-BE13-C66C85DE3DAE}">
      <dgm:prSet phldrT="[Text]" custT="1"/>
      <dgm:spPr/>
      <dgm:t>
        <a:bodyPr/>
        <a:lstStyle/>
        <a:p>
          <a:pPr algn="r"/>
          <a:r>
            <a:rPr lang="en-US" sz="1200" dirty="0" smtClean="0"/>
            <a:t>Smart (good) governance</a:t>
          </a:r>
          <a:endParaRPr lang="en-US" sz="1200" dirty="0"/>
        </a:p>
      </dgm:t>
    </dgm:pt>
    <dgm:pt modelId="{38C2CBA2-BE22-45AE-AA88-5DF2D3C3D8C4}" type="parTrans" cxnId="{4C60942F-2477-463F-8A27-42304763963A}">
      <dgm:prSet/>
      <dgm:spPr/>
      <dgm:t>
        <a:bodyPr/>
        <a:lstStyle/>
        <a:p>
          <a:endParaRPr lang="en-US"/>
        </a:p>
      </dgm:t>
    </dgm:pt>
    <dgm:pt modelId="{AD4D6079-1166-45C1-8EAF-6B0FA4E94D38}" type="sibTrans" cxnId="{4C60942F-2477-463F-8A27-42304763963A}">
      <dgm:prSet/>
      <dgm:spPr/>
      <dgm:t>
        <a:bodyPr/>
        <a:lstStyle/>
        <a:p>
          <a:endParaRPr lang="en-US"/>
        </a:p>
      </dgm:t>
    </dgm:pt>
    <dgm:pt modelId="{CB0287FC-FA9E-4056-A530-E79C7125000B}">
      <dgm:prSet phldrT="[Text]" custT="1"/>
      <dgm:spPr/>
      <dgm:t>
        <a:bodyPr/>
        <a:lstStyle/>
        <a:p>
          <a:r>
            <a:rPr lang="en-US" sz="1800" dirty="0" smtClean="0"/>
            <a:t>Smart Urban Development</a:t>
          </a:r>
          <a:endParaRPr lang="en-US" sz="1800" dirty="0"/>
        </a:p>
      </dgm:t>
    </dgm:pt>
    <dgm:pt modelId="{A28F89ED-2B33-41CA-9106-BF47FC79CC91}" type="parTrans" cxnId="{E2C9506A-F2B5-4644-9FF9-A7B840D16F5D}">
      <dgm:prSet/>
      <dgm:spPr/>
      <dgm:t>
        <a:bodyPr/>
        <a:lstStyle/>
        <a:p>
          <a:endParaRPr lang="en-US"/>
        </a:p>
      </dgm:t>
    </dgm:pt>
    <dgm:pt modelId="{461F7CE6-6F76-4FEB-94B9-C3FAC993D7B4}" type="sibTrans" cxnId="{E2C9506A-F2B5-4644-9FF9-A7B840D16F5D}">
      <dgm:prSet/>
      <dgm:spPr/>
      <dgm:t>
        <a:bodyPr/>
        <a:lstStyle/>
        <a:p>
          <a:endParaRPr lang="en-US"/>
        </a:p>
      </dgm:t>
    </dgm:pt>
    <dgm:pt modelId="{1EB54C0A-79F2-4867-8A61-99F58394D58F}">
      <dgm:prSet phldrT="[Text]" custT="1"/>
      <dgm:spPr/>
      <dgm:t>
        <a:bodyPr/>
        <a:lstStyle/>
        <a:p>
          <a:pPr algn="r"/>
          <a:r>
            <a:rPr lang="en-US" sz="1000" dirty="0" smtClean="0"/>
            <a:t>Smart Urban Development</a:t>
          </a:r>
          <a:endParaRPr lang="en-US" sz="1000" dirty="0"/>
        </a:p>
      </dgm:t>
    </dgm:pt>
    <dgm:pt modelId="{2B0B19D4-88D5-4BD3-B256-8B3388056A9B}" type="parTrans" cxnId="{89099E86-EEA8-462C-AB82-1DB6B8A5033A}">
      <dgm:prSet/>
      <dgm:spPr/>
      <dgm:t>
        <a:bodyPr/>
        <a:lstStyle/>
        <a:p>
          <a:endParaRPr lang="en-US"/>
        </a:p>
      </dgm:t>
    </dgm:pt>
    <dgm:pt modelId="{F0190ED6-8A56-49E1-9FF0-846C4643B69A}" type="sibTrans" cxnId="{89099E86-EEA8-462C-AB82-1DB6B8A5033A}">
      <dgm:prSet/>
      <dgm:spPr/>
      <dgm:t>
        <a:bodyPr/>
        <a:lstStyle/>
        <a:p>
          <a:endParaRPr lang="en-US"/>
        </a:p>
      </dgm:t>
    </dgm:pt>
    <dgm:pt modelId="{9BBE5DE2-1319-42E4-9B7A-FBB06B504E5F}">
      <dgm:prSet phldrT="[Text]" custT="1"/>
      <dgm:spPr/>
      <dgm:t>
        <a:bodyPr/>
        <a:lstStyle/>
        <a:p>
          <a:pPr algn="r"/>
          <a:r>
            <a:rPr lang="en-US" sz="1000" dirty="0" smtClean="0"/>
            <a:t>Smart Environmental Management</a:t>
          </a:r>
        </a:p>
        <a:p>
          <a:pPr algn="r"/>
          <a:r>
            <a:rPr lang="en-US" sz="1000" dirty="0" smtClean="0"/>
            <a:t>Smart Energy</a:t>
          </a:r>
          <a:endParaRPr lang="en-US" sz="1000" dirty="0"/>
        </a:p>
      </dgm:t>
    </dgm:pt>
    <dgm:pt modelId="{ED19C6FB-A8CF-44EF-AC3F-E47C253B722A}" type="parTrans" cxnId="{A8320251-3905-4FFA-BFC8-BF3C2101BA95}">
      <dgm:prSet/>
      <dgm:spPr/>
      <dgm:t>
        <a:bodyPr/>
        <a:lstStyle/>
        <a:p>
          <a:endParaRPr lang="en-US"/>
        </a:p>
      </dgm:t>
    </dgm:pt>
    <dgm:pt modelId="{8D736A26-33B5-4937-82D1-161D14BC56EA}" type="sibTrans" cxnId="{A8320251-3905-4FFA-BFC8-BF3C2101BA95}">
      <dgm:prSet/>
      <dgm:spPr/>
      <dgm:t>
        <a:bodyPr/>
        <a:lstStyle/>
        <a:p>
          <a:endParaRPr lang="en-US"/>
        </a:p>
      </dgm:t>
    </dgm:pt>
    <dgm:pt modelId="{8C6C54C5-C4CD-4DDF-BB8E-8F1D3FB140DE}">
      <dgm:prSet phldrT="[Text]" custT="1"/>
      <dgm:spPr/>
      <dgm:t>
        <a:bodyPr/>
        <a:lstStyle/>
        <a:p>
          <a:r>
            <a:rPr lang="en-US" sz="1800" dirty="0" smtClean="0"/>
            <a:t>Smart mobility</a:t>
          </a:r>
          <a:r>
            <a:rPr lang="hy-AM" sz="1800" dirty="0" smtClean="0"/>
            <a:t> </a:t>
          </a:r>
          <a:endParaRPr lang="en-US" sz="1800" dirty="0"/>
        </a:p>
      </dgm:t>
    </dgm:pt>
    <dgm:pt modelId="{203348EF-9514-4A29-A8A1-64222D54BE9D}" type="parTrans" cxnId="{650986F0-F499-4727-818C-28DE2A87BD15}">
      <dgm:prSet/>
      <dgm:spPr/>
      <dgm:t>
        <a:bodyPr/>
        <a:lstStyle/>
        <a:p>
          <a:endParaRPr lang="en-US"/>
        </a:p>
      </dgm:t>
    </dgm:pt>
    <dgm:pt modelId="{2EA9D97E-7E13-4710-8FBB-696A9E04A2C2}" type="sibTrans" cxnId="{650986F0-F499-4727-818C-28DE2A87BD15}">
      <dgm:prSet/>
      <dgm:spPr/>
      <dgm:t>
        <a:bodyPr/>
        <a:lstStyle/>
        <a:p>
          <a:endParaRPr lang="en-US"/>
        </a:p>
      </dgm:t>
    </dgm:pt>
    <dgm:pt modelId="{716C14EF-7139-4B27-B52F-CEA44FA2D671}">
      <dgm:prSet phldrT="[Text]" custT="1"/>
      <dgm:spPr/>
      <dgm:t>
        <a:bodyPr/>
        <a:lstStyle/>
        <a:p>
          <a:pPr algn="r"/>
          <a:r>
            <a:rPr lang="en-US" sz="1050" dirty="0" smtClean="0"/>
            <a:t>Smart mobility</a:t>
          </a:r>
          <a:endParaRPr lang="en-US" sz="1050" dirty="0"/>
        </a:p>
      </dgm:t>
    </dgm:pt>
    <dgm:pt modelId="{EA7600BF-9C74-45D1-A9F1-250BED1E5ABA}" type="parTrans" cxnId="{6F8EA8EB-B6F2-47E1-AEE2-D2D16A9164CA}">
      <dgm:prSet/>
      <dgm:spPr/>
      <dgm:t>
        <a:bodyPr/>
        <a:lstStyle/>
        <a:p>
          <a:endParaRPr lang="en-US"/>
        </a:p>
      </dgm:t>
    </dgm:pt>
    <dgm:pt modelId="{B3E5883C-748C-4240-911A-9DE3116C2F54}" type="sibTrans" cxnId="{6F8EA8EB-B6F2-47E1-AEE2-D2D16A9164CA}">
      <dgm:prSet/>
      <dgm:spPr/>
      <dgm:t>
        <a:bodyPr/>
        <a:lstStyle/>
        <a:p>
          <a:endParaRPr lang="en-US"/>
        </a:p>
      </dgm:t>
    </dgm:pt>
    <dgm:pt modelId="{D0B4CD8E-9807-40BF-820D-2957D67D2867}">
      <dgm:prSet phldrT="[Text]" custT="1"/>
      <dgm:spPr/>
      <dgm:t>
        <a:bodyPr/>
        <a:lstStyle/>
        <a:p>
          <a:pPr algn="r"/>
          <a:r>
            <a:rPr lang="en-US" sz="1050" dirty="0" err="1" smtClean="0"/>
            <a:t>Infrastructre</a:t>
          </a:r>
          <a:endParaRPr lang="en-US" sz="1050" dirty="0"/>
        </a:p>
      </dgm:t>
    </dgm:pt>
    <dgm:pt modelId="{CFB5213A-843C-4FF3-8EBA-F73CF279E392}" type="parTrans" cxnId="{36918997-1D8C-4D12-B77E-6F5179E5700E}">
      <dgm:prSet/>
      <dgm:spPr/>
      <dgm:t>
        <a:bodyPr/>
        <a:lstStyle/>
        <a:p>
          <a:endParaRPr lang="en-US"/>
        </a:p>
      </dgm:t>
    </dgm:pt>
    <dgm:pt modelId="{62EFB4BD-B7F2-40D2-B9BB-7868D3543EFD}" type="sibTrans" cxnId="{36918997-1D8C-4D12-B77E-6F5179E5700E}">
      <dgm:prSet/>
      <dgm:spPr/>
      <dgm:t>
        <a:bodyPr/>
        <a:lstStyle/>
        <a:p>
          <a:endParaRPr lang="en-US"/>
        </a:p>
      </dgm:t>
    </dgm:pt>
    <dgm:pt modelId="{DF70F637-FDEF-4247-B674-AC1233896C4F}">
      <dgm:prSet custT="1"/>
      <dgm:spPr/>
      <dgm:t>
        <a:bodyPr/>
        <a:lstStyle/>
        <a:p>
          <a:pPr algn="r"/>
          <a:r>
            <a:rPr lang="en-US" sz="1050" dirty="0" smtClean="0"/>
            <a:t>Smart IT</a:t>
          </a:r>
          <a:endParaRPr lang="en-US" sz="1050" dirty="0"/>
        </a:p>
      </dgm:t>
    </dgm:pt>
    <dgm:pt modelId="{B56A0840-2C77-4A55-9A1D-A3EA2CAE141D}" type="parTrans" cxnId="{6ACA8649-8C20-4B2E-BFC1-EE02D33B0A83}">
      <dgm:prSet/>
      <dgm:spPr/>
      <dgm:t>
        <a:bodyPr/>
        <a:lstStyle/>
        <a:p>
          <a:endParaRPr lang="en-US"/>
        </a:p>
      </dgm:t>
    </dgm:pt>
    <dgm:pt modelId="{F45E5C61-06F0-4DE8-AC05-4491EAC01EBF}" type="sibTrans" cxnId="{6ACA8649-8C20-4B2E-BFC1-EE02D33B0A83}">
      <dgm:prSet/>
      <dgm:spPr/>
      <dgm:t>
        <a:bodyPr/>
        <a:lstStyle/>
        <a:p>
          <a:endParaRPr lang="en-US"/>
        </a:p>
      </dgm:t>
    </dgm:pt>
    <dgm:pt modelId="{C3D62D66-7D4A-4284-A46F-9C4548CFD58E}">
      <dgm:prSet custT="1"/>
      <dgm:spPr/>
      <dgm:t>
        <a:bodyPr/>
        <a:lstStyle/>
        <a:p>
          <a:r>
            <a:rPr lang="en-US" sz="1800" dirty="0" smtClean="0"/>
            <a:t>Smart networks</a:t>
          </a:r>
          <a:endParaRPr lang="en-US" sz="1800" dirty="0"/>
        </a:p>
        <a:p>
          <a:r>
            <a:rPr lang="en-US" sz="1800" dirty="0" smtClean="0"/>
            <a:t>Information</a:t>
          </a:r>
          <a:endParaRPr lang="en-US" sz="1800" dirty="0"/>
        </a:p>
      </dgm:t>
    </dgm:pt>
    <dgm:pt modelId="{59957A4D-1B82-4B55-8018-E014F71ECEF3}" type="parTrans" cxnId="{BC1AC03C-0FB7-4604-822E-71D06346CDA9}">
      <dgm:prSet/>
      <dgm:spPr/>
      <dgm:t>
        <a:bodyPr/>
        <a:lstStyle/>
        <a:p>
          <a:endParaRPr lang="en-US"/>
        </a:p>
      </dgm:t>
    </dgm:pt>
    <dgm:pt modelId="{F1B1FF86-FB6D-47A2-821C-765BD2341665}" type="sibTrans" cxnId="{BC1AC03C-0FB7-4604-822E-71D06346CDA9}">
      <dgm:prSet/>
      <dgm:spPr/>
      <dgm:t>
        <a:bodyPr/>
        <a:lstStyle/>
        <a:p>
          <a:endParaRPr lang="en-US"/>
        </a:p>
      </dgm:t>
    </dgm:pt>
    <dgm:pt modelId="{C69291C8-2EA3-43D0-87CF-C9B2C5A855E8}">
      <dgm:prSet custT="1"/>
      <dgm:spPr/>
      <dgm:t>
        <a:bodyPr/>
        <a:lstStyle/>
        <a:p>
          <a:r>
            <a:rPr lang="en-US" sz="1050" dirty="0" smtClean="0"/>
            <a:t>Available smart information network system</a:t>
          </a:r>
          <a:endParaRPr lang="en-US" sz="1050" dirty="0"/>
        </a:p>
      </dgm:t>
    </dgm:pt>
    <dgm:pt modelId="{701F160F-CDD4-48DF-B995-6AEDE743C84D}" type="parTrans" cxnId="{1C071B14-1AA6-40AC-9C54-9DE414F08DEC}">
      <dgm:prSet/>
      <dgm:spPr/>
      <dgm:t>
        <a:bodyPr/>
        <a:lstStyle/>
        <a:p>
          <a:endParaRPr lang="en-US"/>
        </a:p>
      </dgm:t>
    </dgm:pt>
    <dgm:pt modelId="{2C0E9F18-4868-46BB-A38E-23A4B0B4F3B7}" type="sibTrans" cxnId="{1C071B14-1AA6-40AC-9C54-9DE414F08DEC}">
      <dgm:prSet/>
      <dgm:spPr/>
      <dgm:t>
        <a:bodyPr/>
        <a:lstStyle/>
        <a:p>
          <a:endParaRPr lang="en-US"/>
        </a:p>
      </dgm:t>
    </dgm:pt>
    <dgm:pt modelId="{91EB1ACB-890B-4FDF-AFD9-637DA3373B53}">
      <dgm:prSet phldrT="[Text]" custT="1"/>
      <dgm:spPr/>
      <dgm:t>
        <a:bodyPr/>
        <a:lstStyle/>
        <a:p>
          <a:pPr algn="r"/>
          <a:r>
            <a:rPr lang="en-US" sz="700" dirty="0" smtClean="0"/>
            <a:t>Smart Social cohesion and Employment</a:t>
          </a:r>
          <a:endParaRPr lang="en-US" sz="700" dirty="0"/>
        </a:p>
      </dgm:t>
    </dgm:pt>
    <dgm:pt modelId="{338710A6-94D8-43B9-BAB6-1F76CA452FCC}" type="parTrans" cxnId="{AC4994B0-6295-45FD-9BC2-1C4198F72050}">
      <dgm:prSet/>
      <dgm:spPr/>
      <dgm:t>
        <a:bodyPr/>
        <a:lstStyle/>
        <a:p>
          <a:endParaRPr lang="en-US"/>
        </a:p>
      </dgm:t>
    </dgm:pt>
    <dgm:pt modelId="{7A312586-3FD8-4536-A0E9-0DCD815E77AF}" type="sibTrans" cxnId="{AC4994B0-6295-45FD-9BC2-1C4198F72050}">
      <dgm:prSet/>
      <dgm:spPr/>
      <dgm:t>
        <a:bodyPr/>
        <a:lstStyle/>
        <a:p>
          <a:endParaRPr lang="en-US"/>
        </a:p>
      </dgm:t>
    </dgm:pt>
    <dgm:pt modelId="{87CFB54E-66E6-4FA5-9A13-55F50EC281EB}">
      <dgm:prSet custT="1"/>
      <dgm:spPr/>
      <dgm:t>
        <a:bodyPr/>
        <a:lstStyle/>
        <a:p>
          <a:r>
            <a:rPr lang="en-US" sz="2000" dirty="0" smtClean="0"/>
            <a:t>Smart Energy</a:t>
          </a:r>
          <a:endParaRPr lang="en-US" sz="2000" dirty="0"/>
        </a:p>
      </dgm:t>
    </dgm:pt>
    <dgm:pt modelId="{7D639DFE-833F-482F-A0C9-AA35D3CA3074}" type="parTrans" cxnId="{0E965BAE-573C-420C-A879-980E73AEE529}">
      <dgm:prSet/>
      <dgm:spPr/>
      <dgm:t>
        <a:bodyPr/>
        <a:lstStyle/>
        <a:p>
          <a:endParaRPr lang="en-US"/>
        </a:p>
      </dgm:t>
    </dgm:pt>
    <dgm:pt modelId="{5A66AAA3-F354-4964-B0C7-437A4DD95BDE}" type="sibTrans" cxnId="{0E965BAE-573C-420C-A879-980E73AEE529}">
      <dgm:prSet/>
      <dgm:spPr/>
      <dgm:t>
        <a:bodyPr/>
        <a:lstStyle/>
        <a:p>
          <a:endParaRPr lang="en-US"/>
        </a:p>
      </dgm:t>
    </dgm:pt>
    <dgm:pt modelId="{744562B0-5A91-426E-A14E-9D4B2E299BED}">
      <dgm:prSet custT="1"/>
      <dgm:spPr/>
      <dgm:t>
        <a:bodyPr/>
        <a:lstStyle/>
        <a:p>
          <a:pPr algn="ctr"/>
          <a:r>
            <a:rPr lang="en-US" sz="1050" dirty="0" smtClean="0"/>
            <a:t>Energy </a:t>
          </a:r>
          <a:r>
            <a:rPr lang="en-US" sz="1050" dirty="0" err="1" smtClean="0"/>
            <a:t>efficienty</a:t>
          </a:r>
          <a:endParaRPr lang="en-US" sz="1050" dirty="0"/>
        </a:p>
      </dgm:t>
    </dgm:pt>
    <dgm:pt modelId="{59083FCF-BFFA-4E43-9C6A-54EEBF931CC6}" type="parTrans" cxnId="{4DC78EF7-E192-49B4-B246-55788E14B875}">
      <dgm:prSet/>
      <dgm:spPr/>
      <dgm:t>
        <a:bodyPr/>
        <a:lstStyle/>
        <a:p>
          <a:endParaRPr lang="en-US"/>
        </a:p>
      </dgm:t>
    </dgm:pt>
    <dgm:pt modelId="{597DB258-1F81-41B2-A11E-FCEE879F1BA2}" type="sibTrans" cxnId="{4DC78EF7-E192-49B4-B246-55788E14B875}">
      <dgm:prSet/>
      <dgm:spPr/>
      <dgm:t>
        <a:bodyPr/>
        <a:lstStyle/>
        <a:p>
          <a:endParaRPr lang="en-US"/>
        </a:p>
      </dgm:t>
    </dgm:pt>
    <dgm:pt modelId="{90AC7940-D9A5-40C6-B374-B3565601B08E}">
      <dgm:prSet custT="1"/>
      <dgm:spPr/>
      <dgm:t>
        <a:bodyPr/>
        <a:lstStyle/>
        <a:p>
          <a:pPr algn="r"/>
          <a:r>
            <a:rPr lang="en-US" sz="1050" dirty="0" smtClean="0"/>
            <a:t>Alternative</a:t>
          </a:r>
          <a:r>
            <a:rPr lang="en-US" sz="1050" baseline="0" dirty="0" smtClean="0"/>
            <a:t> and renewable energy (sources)</a:t>
          </a:r>
          <a:endParaRPr lang="en-US" sz="1050" dirty="0"/>
        </a:p>
      </dgm:t>
    </dgm:pt>
    <dgm:pt modelId="{5F64D286-B89F-4148-8D4F-37970A4A0ED5}" type="parTrans" cxnId="{207589D9-B038-4BFE-9BA8-EA19B029AB2A}">
      <dgm:prSet/>
      <dgm:spPr/>
      <dgm:t>
        <a:bodyPr/>
        <a:lstStyle/>
        <a:p>
          <a:endParaRPr lang="en-US"/>
        </a:p>
      </dgm:t>
    </dgm:pt>
    <dgm:pt modelId="{7D648543-76F6-49D8-A3C1-9DCD28BD76B0}" type="sibTrans" cxnId="{207589D9-B038-4BFE-9BA8-EA19B029AB2A}">
      <dgm:prSet/>
      <dgm:spPr/>
      <dgm:t>
        <a:bodyPr/>
        <a:lstStyle/>
        <a:p>
          <a:endParaRPr lang="en-US"/>
        </a:p>
      </dgm:t>
    </dgm:pt>
    <dgm:pt modelId="{F40474D9-3388-43C4-AC2D-CA73DAF388C3}">
      <dgm:prSet custT="1"/>
      <dgm:spPr/>
      <dgm:t>
        <a:bodyPr/>
        <a:lstStyle/>
        <a:p>
          <a:pPr algn="r"/>
          <a:r>
            <a:rPr lang="en-US" sz="1050" dirty="0" smtClean="0"/>
            <a:t>Resource</a:t>
          </a:r>
          <a:r>
            <a:rPr lang="en-US" sz="1050" baseline="0" dirty="0" smtClean="0"/>
            <a:t> efficiency</a:t>
          </a:r>
          <a:endParaRPr lang="en-US" sz="1050" dirty="0"/>
        </a:p>
      </dgm:t>
    </dgm:pt>
    <dgm:pt modelId="{D7E0F030-54CE-4627-801F-ADFA71A4B362}" type="parTrans" cxnId="{DFEE1A1C-0FEE-488C-8ECB-30C9812C10EC}">
      <dgm:prSet/>
      <dgm:spPr/>
      <dgm:t>
        <a:bodyPr/>
        <a:lstStyle/>
        <a:p>
          <a:endParaRPr lang="en-US"/>
        </a:p>
      </dgm:t>
    </dgm:pt>
    <dgm:pt modelId="{FF722448-8C29-411D-A011-565B1714DF4C}" type="sibTrans" cxnId="{DFEE1A1C-0FEE-488C-8ECB-30C9812C10EC}">
      <dgm:prSet/>
      <dgm:spPr/>
      <dgm:t>
        <a:bodyPr/>
        <a:lstStyle/>
        <a:p>
          <a:endParaRPr lang="en-US"/>
        </a:p>
      </dgm:t>
    </dgm:pt>
    <dgm:pt modelId="{C3FF8B74-FCDC-4DBC-B535-6B2AD58272CF}">
      <dgm:prSet phldrT="[Text]" custT="1"/>
      <dgm:spPr/>
      <dgm:t>
        <a:bodyPr/>
        <a:lstStyle/>
        <a:p>
          <a:pPr algn="r"/>
          <a:r>
            <a:rPr lang="en-US" sz="1200" dirty="0" smtClean="0"/>
            <a:t>Smart education</a:t>
          </a:r>
          <a:endParaRPr lang="en-US" sz="1200" dirty="0"/>
        </a:p>
      </dgm:t>
    </dgm:pt>
    <dgm:pt modelId="{473A5348-B63E-45D3-8C34-8B5D61E400B7}" type="sibTrans" cxnId="{D467A100-774C-4DFE-A5BB-EEE4ACD00F7A}">
      <dgm:prSet/>
      <dgm:spPr/>
      <dgm:t>
        <a:bodyPr/>
        <a:lstStyle/>
        <a:p>
          <a:endParaRPr lang="en-US"/>
        </a:p>
      </dgm:t>
    </dgm:pt>
    <dgm:pt modelId="{2BCCBED3-2966-48B8-AAF9-C56F04EF052F}" type="parTrans" cxnId="{D467A100-774C-4DFE-A5BB-EEE4ACD00F7A}">
      <dgm:prSet/>
      <dgm:spPr/>
      <dgm:t>
        <a:bodyPr/>
        <a:lstStyle/>
        <a:p>
          <a:endParaRPr lang="en-US"/>
        </a:p>
      </dgm:t>
    </dgm:pt>
    <dgm:pt modelId="{192D947C-91EE-4595-9C10-C1A691DE6AC9}" type="pres">
      <dgm:prSet presAssocID="{E641007B-2508-44EA-B9E8-BB5C46493870}" presName="theList" presStyleCnt="0">
        <dgm:presLayoutVars>
          <dgm:dir/>
          <dgm:animLvl val="lvl"/>
          <dgm:resizeHandles val="exact"/>
        </dgm:presLayoutVars>
      </dgm:prSet>
      <dgm:spPr/>
      <dgm:t>
        <a:bodyPr/>
        <a:lstStyle/>
        <a:p>
          <a:endParaRPr lang="en-US"/>
        </a:p>
      </dgm:t>
    </dgm:pt>
    <dgm:pt modelId="{37839C2E-5988-4838-9668-AA11D11D7C3C}" type="pres">
      <dgm:prSet presAssocID="{186605B3-C719-4599-89C9-E01870BA2BD6}" presName="compNode" presStyleCnt="0"/>
      <dgm:spPr/>
    </dgm:pt>
    <dgm:pt modelId="{6E913D54-DF39-4221-804A-2F02884E8273}" type="pres">
      <dgm:prSet presAssocID="{186605B3-C719-4599-89C9-E01870BA2BD6}" presName="aNode" presStyleLbl="bgShp" presStyleIdx="0" presStyleCnt="5" custLinFactNeighborX="-1846" custLinFactNeighborY="7"/>
      <dgm:spPr/>
      <dgm:t>
        <a:bodyPr/>
        <a:lstStyle/>
        <a:p>
          <a:endParaRPr lang="en-US"/>
        </a:p>
      </dgm:t>
    </dgm:pt>
    <dgm:pt modelId="{A5E69C58-1C68-4414-A82F-87B5BD5630BE}" type="pres">
      <dgm:prSet presAssocID="{186605B3-C719-4599-89C9-E01870BA2BD6}" presName="textNode" presStyleLbl="bgShp" presStyleIdx="0" presStyleCnt="5"/>
      <dgm:spPr/>
      <dgm:t>
        <a:bodyPr/>
        <a:lstStyle/>
        <a:p>
          <a:endParaRPr lang="en-US"/>
        </a:p>
      </dgm:t>
    </dgm:pt>
    <dgm:pt modelId="{038372A2-1B40-4096-80CF-DE6EEC68473C}" type="pres">
      <dgm:prSet presAssocID="{186605B3-C719-4599-89C9-E01870BA2BD6}" presName="compChildNode" presStyleCnt="0"/>
      <dgm:spPr/>
    </dgm:pt>
    <dgm:pt modelId="{0A5CFDDA-976C-48EE-BB7C-50F25C48C6E3}" type="pres">
      <dgm:prSet presAssocID="{186605B3-C719-4599-89C9-E01870BA2BD6}" presName="theInnerList" presStyleCnt="0"/>
      <dgm:spPr/>
    </dgm:pt>
    <dgm:pt modelId="{5FE19745-F57C-41C3-8A37-148592C5A47B}" type="pres">
      <dgm:prSet presAssocID="{68667C32-4655-4E1D-BE13-C66C85DE3DAE}" presName="childNode" presStyleLbl="node1" presStyleIdx="0" presStyleCnt="12">
        <dgm:presLayoutVars>
          <dgm:bulletEnabled val="1"/>
        </dgm:presLayoutVars>
      </dgm:prSet>
      <dgm:spPr/>
      <dgm:t>
        <a:bodyPr/>
        <a:lstStyle/>
        <a:p>
          <a:endParaRPr lang="en-US"/>
        </a:p>
      </dgm:t>
    </dgm:pt>
    <dgm:pt modelId="{1FA5EBF0-C786-4B54-A603-66A09675C369}" type="pres">
      <dgm:prSet presAssocID="{68667C32-4655-4E1D-BE13-C66C85DE3DAE}" presName="aSpace2" presStyleCnt="0"/>
      <dgm:spPr/>
    </dgm:pt>
    <dgm:pt modelId="{1C66D8BC-BCDA-4A40-B465-AC3A6CB0F607}" type="pres">
      <dgm:prSet presAssocID="{C3FF8B74-FCDC-4DBC-B535-6B2AD58272CF}" presName="childNode" presStyleLbl="node1" presStyleIdx="1" presStyleCnt="12">
        <dgm:presLayoutVars>
          <dgm:bulletEnabled val="1"/>
        </dgm:presLayoutVars>
      </dgm:prSet>
      <dgm:spPr/>
      <dgm:t>
        <a:bodyPr/>
        <a:lstStyle/>
        <a:p>
          <a:endParaRPr lang="en-US"/>
        </a:p>
      </dgm:t>
    </dgm:pt>
    <dgm:pt modelId="{3A805CD0-2D06-4988-94BD-E25F0843382C}" type="pres">
      <dgm:prSet presAssocID="{186605B3-C719-4599-89C9-E01870BA2BD6}" presName="aSpace" presStyleCnt="0"/>
      <dgm:spPr/>
    </dgm:pt>
    <dgm:pt modelId="{F97EEF46-6D57-42E8-AFF4-44E25D1D22ED}" type="pres">
      <dgm:prSet presAssocID="{CB0287FC-FA9E-4056-A530-E79C7125000B}" presName="compNode" presStyleCnt="0"/>
      <dgm:spPr/>
    </dgm:pt>
    <dgm:pt modelId="{C8BA0062-5412-400A-BE8F-056788CBF25A}" type="pres">
      <dgm:prSet presAssocID="{CB0287FC-FA9E-4056-A530-E79C7125000B}" presName="aNode" presStyleLbl="bgShp" presStyleIdx="1" presStyleCnt="5"/>
      <dgm:spPr/>
      <dgm:t>
        <a:bodyPr/>
        <a:lstStyle/>
        <a:p>
          <a:endParaRPr lang="en-US"/>
        </a:p>
      </dgm:t>
    </dgm:pt>
    <dgm:pt modelId="{4A6EAC35-CFC0-4D71-8D91-EE4DDECFB238}" type="pres">
      <dgm:prSet presAssocID="{CB0287FC-FA9E-4056-A530-E79C7125000B}" presName="textNode" presStyleLbl="bgShp" presStyleIdx="1" presStyleCnt="5"/>
      <dgm:spPr/>
      <dgm:t>
        <a:bodyPr/>
        <a:lstStyle/>
        <a:p>
          <a:endParaRPr lang="en-US"/>
        </a:p>
      </dgm:t>
    </dgm:pt>
    <dgm:pt modelId="{403D9EEF-0D25-46CF-947D-CF1D1FEC5364}" type="pres">
      <dgm:prSet presAssocID="{CB0287FC-FA9E-4056-A530-E79C7125000B}" presName="compChildNode" presStyleCnt="0"/>
      <dgm:spPr/>
    </dgm:pt>
    <dgm:pt modelId="{A140A3CC-0641-4148-AC82-41B78A6B12DA}" type="pres">
      <dgm:prSet presAssocID="{CB0287FC-FA9E-4056-A530-E79C7125000B}" presName="theInnerList" presStyleCnt="0"/>
      <dgm:spPr/>
    </dgm:pt>
    <dgm:pt modelId="{BD489B4F-6D17-414F-B25B-D55B822FF7F0}" type="pres">
      <dgm:prSet presAssocID="{1EB54C0A-79F2-4867-8A61-99F58394D58F}" presName="childNode" presStyleLbl="node1" presStyleIdx="2" presStyleCnt="12">
        <dgm:presLayoutVars>
          <dgm:bulletEnabled val="1"/>
        </dgm:presLayoutVars>
      </dgm:prSet>
      <dgm:spPr/>
      <dgm:t>
        <a:bodyPr/>
        <a:lstStyle/>
        <a:p>
          <a:endParaRPr lang="en-US"/>
        </a:p>
      </dgm:t>
    </dgm:pt>
    <dgm:pt modelId="{30CF35E1-51FD-4A17-A5C1-098672B2F074}" type="pres">
      <dgm:prSet presAssocID="{1EB54C0A-79F2-4867-8A61-99F58394D58F}" presName="aSpace2" presStyleCnt="0"/>
      <dgm:spPr/>
    </dgm:pt>
    <dgm:pt modelId="{A3A842C1-99C3-4C8B-B9F6-8D94B535DAAE}" type="pres">
      <dgm:prSet presAssocID="{9BBE5DE2-1319-42E4-9B7A-FBB06B504E5F}" presName="childNode" presStyleLbl="node1" presStyleIdx="3" presStyleCnt="12">
        <dgm:presLayoutVars>
          <dgm:bulletEnabled val="1"/>
        </dgm:presLayoutVars>
      </dgm:prSet>
      <dgm:spPr/>
      <dgm:t>
        <a:bodyPr/>
        <a:lstStyle/>
        <a:p>
          <a:endParaRPr lang="en-US"/>
        </a:p>
      </dgm:t>
    </dgm:pt>
    <dgm:pt modelId="{0267CA42-7B45-41C1-A05B-7330CE405BB9}" type="pres">
      <dgm:prSet presAssocID="{9BBE5DE2-1319-42E4-9B7A-FBB06B504E5F}" presName="aSpace2" presStyleCnt="0"/>
      <dgm:spPr/>
    </dgm:pt>
    <dgm:pt modelId="{9895723E-E6ED-49DC-AAD0-954AC12EC3BB}" type="pres">
      <dgm:prSet presAssocID="{91EB1ACB-890B-4FDF-AFD9-637DA3373B53}" presName="childNode" presStyleLbl="node1" presStyleIdx="4" presStyleCnt="12">
        <dgm:presLayoutVars>
          <dgm:bulletEnabled val="1"/>
        </dgm:presLayoutVars>
      </dgm:prSet>
      <dgm:spPr/>
      <dgm:t>
        <a:bodyPr/>
        <a:lstStyle/>
        <a:p>
          <a:endParaRPr lang="en-US"/>
        </a:p>
      </dgm:t>
    </dgm:pt>
    <dgm:pt modelId="{143620D9-F747-40AB-BFFB-C6334D7420AC}" type="pres">
      <dgm:prSet presAssocID="{CB0287FC-FA9E-4056-A530-E79C7125000B}" presName="aSpace" presStyleCnt="0"/>
      <dgm:spPr/>
    </dgm:pt>
    <dgm:pt modelId="{73236D9D-8681-4311-887F-DDCCB2C24D1E}" type="pres">
      <dgm:prSet presAssocID="{8C6C54C5-C4CD-4DDF-BB8E-8F1D3FB140DE}" presName="compNode" presStyleCnt="0"/>
      <dgm:spPr/>
    </dgm:pt>
    <dgm:pt modelId="{4C7D31D8-757F-4F4A-89E3-7F9BEE38DE79}" type="pres">
      <dgm:prSet presAssocID="{8C6C54C5-C4CD-4DDF-BB8E-8F1D3FB140DE}" presName="aNode" presStyleLbl="bgShp" presStyleIdx="2" presStyleCnt="5" custLinFactNeighborX="-95" custLinFactNeighborY="-1220"/>
      <dgm:spPr/>
      <dgm:t>
        <a:bodyPr/>
        <a:lstStyle/>
        <a:p>
          <a:endParaRPr lang="en-US"/>
        </a:p>
      </dgm:t>
    </dgm:pt>
    <dgm:pt modelId="{62CB8615-B88B-432C-B796-131114F173BA}" type="pres">
      <dgm:prSet presAssocID="{8C6C54C5-C4CD-4DDF-BB8E-8F1D3FB140DE}" presName="textNode" presStyleLbl="bgShp" presStyleIdx="2" presStyleCnt="5"/>
      <dgm:spPr/>
      <dgm:t>
        <a:bodyPr/>
        <a:lstStyle/>
        <a:p>
          <a:endParaRPr lang="en-US"/>
        </a:p>
      </dgm:t>
    </dgm:pt>
    <dgm:pt modelId="{1BDC6971-DD27-4015-A31C-67B7D9A267C0}" type="pres">
      <dgm:prSet presAssocID="{8C6C54C5-C4CD-4DDF-BB8E-8F1D3FB140DE}" presName="compChildNode" presStyleCnt="0"/>
      <dgm:spPr/>
    </dgm:pt>
    <dgm:pt modelId="{4D792D3D-DECE-4607-A62E-1F448D9D64F9}" type="pres">
      <dgm:prSet presAssocID="{8C6C54C5-C4CD-4DDF-BB8E-8F1D3FB140DE}" presName="theInnerList" presStyleCnt="0"/>
      <dgm:spPr/>
    </dgm:pt>
    <dgm:pt modelId="{10838402-2AC5-4F70-8D0B-8A4CAFB75138}" type="pres">
      <dgm:prSet presAssocID="{716C14EF-7139-4B27-B52F-CEA44FA2D671}" presName="childNode" presStyleLbl="node1" presStyleIdx="5" presStyleCnt="12">
        <dgm:presLayoutVars>
          <dgm:bulletEnabled val="1"/>
        </dgm:presLayoutVars>
      </dgm:prSet>
      <dgm:spPr/>
      <dgm:t>
        <a:bodyPr/>
        <a:lstStyle/>
        <a:p>
          <a:endParaRPr lang="en-US"/>
        </a:p>
      </dgm:t>
    </dgm:pt>
    <dgm:pt modelId="{9DD2C725-5625-4EFC-8220-2BFE0DB60DB0}" type="pres">
      <dgm:prSet presAssocID="{716C14EF-7139-4B27-B52F-CEA44FA2D671}" presName="aSpace2" presStyleCnt="0"/>
      <dgm:spPr/>
    </dgm:pt>
    <dgm:pt modelId="{FB21A7B0-2554-4C77-B2FA-DFA9ED8AA4F2}" type="pres">
      <dgm:prSet presAssocID="{D0B4CD8E-9807-40BF-820D-2957D67D2867}" presName="childNode" presStyleLbl="node1" presStyleIdx="6" presStyleCnt="12">
        <dgm:presLayoutVars>
          <dgm:bulletEnabled val="1"/>
        </dgm:presLayoutVars>
      </dgm:prSet>
      <dgm:spPr/>
      <dgm:t>
        <a:bodyPr/>
        <a:lstStyle/>
        <a:p>
          <a:endParaRPr lang="en-US"/>
        </a:p>
      </dgm:t>
    </dgm:pt>
    <dgm:pt modelId="{7000B0CD-59BD-4550-A249-5D661C57CCDB}" type="pres">
      <dgm:prSet presAssocID="{D0B4CD8E-9807-40BF-820D-2957D67D2867}" presName="aSpace2" presStyleCnt="0"/>
      <dgm:spPr/>
    </dgm:pt>
    <dgm:pt modelId="{B803AB5C-71EE-413A-901F-E94D347F9376}" type="pres">
      <dgm:prSet presAssocID="{DF70F637-FDEF-4247-B674-AC1233896C4F}" presName="childNode" presStyleLbl="node1" presStyleIdx="7" presStyleCnt="12">
        <dgm:presLayoutVars>
          <dgm:bulletEnabled val="1"/>
        </dgm:presLayoutVars>
      </dgm:prSet>
      <dgm:spPr/>
      <dgm:t>
        <a:bodyPr/>
        <a:lstStyle/>
        <a:p>
          <a:endParaRPr lang="en-US"/>
        </a:p>
      </dgm:t>
    </dgm:pt>
    <dgm:pt modelId="{C2A1EB81-5537-47FE-9852-C38A5FE692F9}" type="pres">
      <dgm:prSet presAssocID="{8C6C54C5-C4CD-4DDF-BB8E-8F1D3FB140DE}" presName="aSpace" presStyleCnt="0"/>
      <dgm:spPr/>
    </dgm:pt>
    <dgm:pt modelId="{992127D8-E0EA-4894-A0D8-2AC2641BCAFA}" type="pres">
      <dgm:prSet presAssocID="{C3D62D66-7D4A-4284-A46F-9C4548CFD58E}" presName="compNode" presStyleCnt="0"/>
      <dgm:spPr/>
    </dgm:pt>
    <dgm:pt modelId="{80C5B7BA-5B8D-4953-B3DD-877D199BE4B5}" type="pres">
      <dgm:prSet presAssocID="{C3D62D66-7D4A-4284-A46F-9C4548CFD58E}" presName="aNode" presStyleLbl="bgShp" presStyleIdx="3" presStyleCnt="5"/>
      <dgm:spPr/>
      <dgm:t>
        <a:bodyPr/>
        <a:lstStyle/>
        <a:p>
          <a:endParaRPr lang="en-US"/>
        </a:p>
      </dgm:t>
    </dgm:pt>
    <dgm:pt modelId="{EBB5D7CB-8A7B-416C-9205-DAD3198D6DC6}" type="pres">
      <dgm:prSet presAssocID="{C3D62D66-7D4A-4284-A46F-9C4548CFD58E}" presName="textNode" presStyleLbl="bgShp" presStyleIdx="3" presStyleCnt="5"/>
      <dgm:spPr/>
      <dgm:t>
        <a:bodyPr/>
        <a:lstStyle/>
        <a:p>
          <a:endParaRPr lang="en-US"/>
        </a:p>
      </dgm:t>
    </dgm:pt>
    <dgm:pt modelId="{7FD1F3F0-6712-4795-AD8C-7591F191748C}" type="pres">
      <dgm:prSet presAssocID="{C3D62D66-7D4A-4284-A46F-9C4548CFD58E}" presName="compChildNode" presStyleCnt="0"/>
      <dgm:spPr/>
    </dgm:pt>
    <dgm:pt modelId="{8B9AEB97-6ADF-47A1-96BA-088FDB04B40C}" type="pres">
      <dgm:prSet presAssocID="{C3D62D66-7D4A-4284-A46F-9C4548CFD58E}" presName="theInnerList" presStyleCnt="0"/>
      <dgm:spPr/>
    </dgm:pt>
    <dgm:pt modelId="{77FBC342-181D-46E8-84A0-D433C2581613}" type="pres">
      <dgm:prSet presAssocID="{C69291C8-2EA3-43D0-87CF-C9B2C5A855E8}" presName="childNode" presStyleLbl="node1" presStyleIdx="8" presStyleCnt="12">
        <dgm:presLayoutVars>
          <dgm:bulletEnabled val="1"/>
        </dgm:presLayoutVars>
      </dgm:prSet>
      <dgm:spPr/>
      <dgm:t>
        <a:bodyPr/>
        <a:lstStyle/>
        <a:p>
          <a:endParaRPr lang="en-US"/>
        </a:p>
      </dgm:t>
    </dgm:pt>
    <dgm:pt modelId="{F6CE0F1F-56D5-49BC-84A4-7AD08487A8EC}" type="pres">
      <dgm:prSet presAssocID="{C3D62D66-7D4A-4284-A46F-9C4548CFD58E}" presName="aSpace" presStyleCnt="0"/>
      <dgm:spPr/>
    </dgm:pt>
    <dgm:pt modelId="{287B06E7-2722-43E1-A9F0-5D895F0536D1}" type="pres">
      <dgm:prSet presAssocID="{87CFB54E-66E6-4FA5-9A13-55F50EC281EB}" presName="compNode" presStyleCnt="0"/>
      <dgm:spPr/>
    </dgm:pt>
    <dgm:pt modelId="{D8AD2542-30C4-4124-9AC5-C67ACBEFD3A0}" type="pres">
      <dgm:prSet presAssocID="{87CFB54E-66E6-4FA5-9A13-55F50EC281EB}" presName="aNode" presStyleLbl="bgShp" presStyleIdx="4" presStyleCnt="5"/>
      <dgm:spPr/>
      <dgm:t>
        <a:bodyPr/>
        <a:lstStyle/>
        <a:p>
          <a:endParaRPr lang="en-US"/>
        </a:p>
      </dgm:t>
    </dgm:pt>
    <dgm:pt modelId="{FEDC5A3A-5F2B-4848-B331-D895490C98E5}" type="pres">
      <dgm:prSet presAssocID="{87CFB54E-66E6-4FA5-9A13-55F50EC281EB}" presName="textNode" presStyleLbl="bgShp" presStyleIdx="4" presStyleCnt="5"/>
      <dgm:spPr/>
      <dgm:t>
        <a:bodyPr/>
        <a:lstStyle/>
        <a:p>
          <a:endParaRPr lang="en-US"/>
        </a:p>
      </dgm:t>
    </dgm:pt>
    <dgm:pt modelId="{0DB6F9D0-D317-48B8-9D93-88A3ED91A9B0}" type="pres">
      <dgm:prSet presAssocID="{87CFB54E-66E6-4FA5-9A13-55F50EC281EB}" presName="compChildNode" presStyleCnt="0"/>
      <dgm:spPr/>
    </dgm:pt>
    <dgm:pt modelId="{8BDD65FC-D956-41EC-B96B-41189EA64387}" type="pres">
      <dgm:prSet presAssocID="{87CFB54E-66E6-4FA5-9A13-55F50EC281EB}" presName="theInnerList" presStyleCnt="0"/>
      <dgm:spPr/>
    </dgm:pt>
    <dgm:pt modelId="{5E1958E0-C168-4E3F-BA23-0E4FD77C74CB}" type="pres">
      <dgm:prSet presAssocID="{744562B0-5A91-426E-A14E-9D4B2E299BED}" presName="childNode" presStyleLbl="node1" presStyleIdx="9" presStyleCnt="12">
        <dgm:presLayoutVars>
          <dgm:bulletEnabled val="1"/>
        </dgm:presLayoutVars>
      </dgm:prSet>
      <dgm:spPr/>
      <dgm:t>
        <a:bodyPr/>
        <a:lstStyle/>
        <a:p>
          <a:endParaRPr lang="en-US"/>
        </a:p>
      </dgm:t>
    </dgm:pt>
    <dgm:pt modelId="{CA655428-3F2C-40AB-9193-3A71EFBC4137}" type="pres">
      <dgm:prSet presAssocID="{744562B0-5A91-426E-A14E-9D4B2E299BED}" presName="aSpace2" presStyleCnt="0"/>
      <dgm:spPr/>
    </dgm:pt>
    <dgm:pt modelId="{3A31A736-EC28-454E-95AA-A7B3C77D5890}" type="pres">
      <dgm:prSet presAssocID="{90AC7940-D9A5-40C6-B374-B3565601B08E}" presName="childNode" presStyleLbl="node1" presStyleIdx="10" presStyleCnt="12">
        <dgm:presLayoutVars>
          <dgm:bulletEnabled val="1"/>
        </dgm:presLayoutVars>
      </dgm:prSet>
      <dgm:spPr/>
      <dgm:t>
        <a:bodyPr/>
        <a:lstStyle/>
        <a:p>
          <a:endParaRPr lang="en-US"/>
        </a:p>
      </dgm:t>
    </dgm:pt>
    <dgm:pt modelId="{3E55F912-3A4A-4E89-96DA-A390BEE3B748}" type="pres">
      <dgm:prSet presAssocID="{90AC7940-D9A5-40C6-B374-B3565601B08E}" presName="aSpace2" presStyleCnt="0"/>
      <dgm:spPr/>
    </dgm:pt>
    <dgm:pt modelId="{33A8AE8C-2A76-4D59-9075-83C8CD45FC4E}" type="pres">
      <dgm:prSet presAssocID="{F40474D9-3388-43C4-AC2D-CA73DAF388C3}" presName="childNode" presStyleLbl="node1" presStyleIdx="11" presStyleCnt="12">
        <dgm:presLayoutVars>
          <dgm:bulletEnabled val="1"/>
        </dgm:presLayoutVars>
      </dgm:prSet>
      <dgm:spPr/>
      <dgm:t>
        <a:bodyPr/>
        <a:lstStyle/>
        <a:p>
          <a:endParaRPr lang="en-US"/>
        </a:p>
      </dgm:t>
    </dgm:pt>
  </dgm:ptLst>
  <dgm:cxnLst>
    <dgm:cxn modelId="{0E965BAE-573C-420C-A879-980E73AEE529}" srcId="{E641007B-2508-44EA-B9E8-BB5C46493870}" destId="{87CFB54E-66E6-4FA5-9A13-55F50EC281EB}" srcOrd="4" destOrd="0" parTransId="{7D639DFE-833F-482F-A0C9-AA35D3CA3074}" sibTransId="{5A66AAA3-F354-4964-B0C7-437A4DD95BDE}"/>
    <dgm:cxn modelId="{E2C9506A-F2B5-4644-9FF9-A7B840D16F5D}" srcId="{E641007B-2508-44EA-B9E8-BB5C46493870}" destId="{CB0287FC-FA9E-4056-A530-E79C7125000B}" srcOrd="1" destOrd="0" parTransId="{A28F89ED-2B33-41CA-9106-BF47FC79CC91}" sibTransId="{461F7CE6-6F76-4FEB-94B9-C3FAC993D7B4}"/>
    <dgm:cxn modelId="{6ACA8649-8C20-4B2E-BFC1-EE02D33B0A83}" srcId="{8C6C54C5-C4CD-4DDF-BB8E-8F1D3FB140DE}" destId="{DF70F637-FDEF-4247-B674-AC1233896C4F}" srcOrd="2" destOrd="0" parTransId="{B56A0840-2C77-4A55-9A1D-A3EA2CAE141D}" sibTransId="{F45E5C61-06F0-4DE8-AC05-4491EAC01EBF}"/>
    <dgm:cxn modelId="{116B2D2B-48BA-45EB-87C5-39E46BEC5B89}" type="presOf" srcId="{68667C32-4655-4E1D-BE13-C66C85DE3DAE}" destId="{5FE19745-F57C-41C3-8A37-148592C5A47B}" srcOrd="0" destOrd="0" presId="urn:microsoft.com/office/officeart/2005/8/layout/lProcess2"/>
    <dgm:cxn modelId="{BBE87ED3-FCB2-45B7-9425-C15E8FC486D3}" type="presOf" srcId="{90AC7940-D9A5-40C6-B374-B3565601B08E}" destId="{3A31A736-EC28-454E-95AA-A7B3C77D5890}" srcOrd="0" destOrd="0" presId="urn:microsoft.com/office/officeart/2005/8/layout/lProcess2"/>
    <dgm:cxn modelId="{CEF4BE82-7C55-484B-B4DF-CEEDFB2F37F6}" type="presOf" srcId="{D0B4CD8E-9807-40BF-820D-2957D67D2867}" destId="{FB21A7B0-2554-4C77-B2FA-DFA9ED8AA4F2}" srcOrd="0" destOrd="0" presId="urn:microsoft.com/office/officeart/2005/8/layout/lProcess2"/>
    <dgm:cxn modelId="{F3B44FBD-D17F-40CE-B62A-F36AC5AEFF58}" type="presOf" srcId="{87CFB54E-66E6-4FA5-9A13-55F50EC281EB}" destId="{D8AD2542-30C4-4124-9AC5-C67ACBEFD3A0}" srcOrd="0" destOrd="0" presId="urn:microsoft.com/office/officeart/2005/8/layout/lProcess2"/>
    <dgm:cxn modelId="{0F4786DB-6CE8-4D3E-9D5C-731B04348398}" type="presOf" srcId="{9BBE5DE2-1319-42E4-9B7A-FBB06B504E5F}" destId="{A3A842C1-99C3-4C8B-B9F6-8D94B535DAAE}" srcOrd="0" destOrd="0" presId="urn:microsoft.com/office/officeart/2005/8/layout/lProcess2"/>
    <dgm:cxn modelId="{43940E93-8C93-47E9-BDDC-6ABAED0BC1AC}" type="presOf" srcId="{CB0287FC-FA9E-4056-A530-E79C7125000B}" destId="{C8BA0062-5412-400A-BE8F-056788CBF25A}" srcOrd="0" destOrd="0" presId="urn:microsoft.com/office/officeart/2005/8/layout/lProcess2"/>
    <dgm:cxn modelId="{9C3120C8-27CA-490B-91BD-7EC3D4BE5EE5}" type="presOf" srcId="{186605B3-C719-4599-89C9-E01870BA2BD6}" destId="{A5E69C58-1C68-4414-A82F-87B5BD5630BE}" srcOrd="1" destOrd="0" presId="urn:microsoft.com/office/officeart/2005/8/layout/lProcess2"/>
    <dgm:cxn modelId="{4DC78EF7-E192-49B4-B246-55788E14B875}" srcId="{87CFB54E-66E6-4FA5-9A13-55F50EC281EB}" destId="{744562B0-5A91-426E-A14E-9D4B2E299BED}" srcOrd="0" destOrd="0" parTransId="{59083FCF-BFFA-4E43-9C6A-54EEBF931CC6}" sibTransId="{597DB258-1F81-41B2-A11E-FCEE879F1BA2}"/>
    <dgm:cxn modelId="{D467A100-774C-4DFE-A5BB-EEE4ACD00F7A}" srcId="{186605B3-C719-4599-89C9-E01870BA2BD6}" destId="{C3FF8B74-FCDC-4DBC-B535-6B2AD58272CF}" srcOrd="1" destOrd="0" parTransId="{2BCCBED3-2966-48B8-AAF9-C56F04EF052F}" sibTransId="{473A5348-B63E-45D3-8C34-8B5D61E400B7}"/>
    <dgm:cxn modelId="{858A2DD7-3DFC-4F75-AFCF-4B6D02ED0D8C}" type="presOf" srcId="{F40474D9-3388-43C4-AC2D-CA73DAF388C3}" destId="{33A8AE8C-2A76-4D59-9075-83C8CD45FC4E}" srcOrd="0" destOrd="0" presId="urn:microsoft.com/office/officeart/2005/8/layout/lProcess2"/>
    <dgm:cxn modelId="{4C60942F-2477-463F-8A27-42304763963A}" srcId="{186605B3-C719-4599-89C9-E01870BA2BD6}" destId="{68667C32-4655-4E1D-BE13-C66C85DE3DAE}" srcOrd="0" destOrd="0" parTransId="{38C2CBA2-BE22-45AE-AA88-5DF2D3C3D8C4}" sibTransId="{AD4D6079-1166-45C1-8EAF-6B0FA4E94D38}"/>
    <dgm:cxn modelId="{4E384FE7-856F-4105-B3CC-008C8705821E}" type="presOf" srcId="{8C6C54C5-C4CD-4DDF-BB8E-8F1D3FB140DE}" destId="{62CB8615-B88B-432C-B796-131114F173BA}" srcOrd="1" destOrd="0" presId="urn:microsoft.com/office/officeart/2005/8/layout/lProcess2"/>
    <dgm:cxn modelId="{1C168EA4-E78A-4137-9062-6292D0F94ECC}" type="presOf" srcId="{8C6C54C5-C4CD-4DDF-BB8E-8F1D3FB140DE}" destId="{4C7D31D8-757F-4F4A-89E3-7F9BEE38DE79}" srcOrd="0" destOrd="0" presId="urn:microsoft.com/office/officeart/2005/8/layout/lProcess2"/>
    <dgm:cxn modelId="{B77F4671-7E0E-47E0-91CF-6C8AA4864024}" type="presOf" srcId="{87CFB54E-66E6-4FA5-9A13-55F50EC281EB}" destId="{FEDC5A3A-5F2B-4848-B331-D895490C98E5}" srcOrd="1" destOrd="0" presId="urn:microsoft.com/office/officeart/2005/8/layout/lProcess2"/>
    <dgm:cxn modelId="{DEDA7A95-37B8-4F0C-A1C8-A7557535EC42}" type="presOf" srcId="{186605B3-C719-4599-89C9-E01870BA2BD6}" destId="{6E913D54-DF39-4221-804A-2F02884E8273}" srcOrd="0" destOrd="0" presId="urn:microsoft.com/office/officeart/2005/8/layout/lProcess2"/>
    <dgm:cxn modelId="{813299E8-4B0B-4EBF-B468-D33D171BB568}" type="presOf" srcId="{91EB1ACB-890B-4FDF-AFD9-637DA3373B53}" destId="{9895723E-E6ED-49DC-AAD0-954AC12EC3BB}" srcOrd="0" destOrd="0" presId="urn:microsoft.com/office/officeart/2005/8/layout/lProcess2"/>
    <dgm:cxn modelId="{6D2134F8-134B-452E-A159-811DB171D75C}" type="presOf" srcId="{DF70F637-FDEF-4247-B674-AC1233896C4F}" destId="{B803AB5C-71EE-413A-901F-E94D347F9376}" srcOrd="0" destOrd="0" presId="urn:microsoft.com/office/officeart/2005/8/layout/lProcess2"/>
    <dgm:cxn modelId="{037D5FFD-8E46-47EE-9447-DB60CD2C89BD}" srcId="{E641007B-2508-44EA-B9E8-BB5C46493870}" destId="{186605B3-C719-4599-89C9-E01870BA2BD6}" srcOrd="0" destOrd="0" parTransId="{1B4DE887-FC76-4F87-AB0F-6C7F306133CC}" sibTransId="{3A0DFAC1-E109-4990-9C99-C89F268F881A}"/>
    <dgm:cxn modelId="{434B91BB-3800-4F96-8164-43724EEC21B5}" type="presOf" srcId="{CB0287FC-FA9E-4056-A530-E79C7125000B}" destId="{4A6EAC35-CFC0-4D71-8D91-EE4DDECFB238}" srcOrd="1" destOrd="0" presId="urn:microsoft.com/office/officeart/2005/8/layout/lProcess2"/>
    <dgm:cxn modelId="{1C071B14-1AA6-40AC-9C54-9DE414F08DEC}" srcId="{C3D62D66-7D4A-4284-A46F-9C4548CFD58E}" destId="{C69291C8-2EA3-43D0-87CF-C9B2C5A855E8}" srcOrd="0" destOrd="0" parTransId="{701F160F-CDD4-48DF-B995-6AEDE743C84D}" sibTransId="{2C0E9F18-4868-46BB-A38E-23A4B0B4F3B7}"/>
    <dgm:cxn modelId="{650986F0-F499-4727-818C-28DE2A87BD15}" srcId="{E641007B-2508-44EA-B9E8-BB5C46493870}" destId="{8C6C54C5-C4CD-4DDF-BB8E-8F1D3FB140DE}" srcOrd="2" destOrd="0" parTransId="{203348EF-9514-4A29-A8A1-64222D54BE9D}" sibTransId="{2EA9D97E-7E13-4710-8FBB-696A9E04A2C2}"/>
    <dgm:cxn modelId="{912A8BE9-6E83-4A59-8A11-92E8C2DDAE2E}" type="presOf" srcId="{C69291C8-2EA3-43D0-87CF-C9B2C5A855E8}" destId="{77FBC342-181D-46E8-84A0-D433C2581613}" srcOrd="0" destOrd="0" presId="urn:microsoft.com/office/officeart/2005/8/layout/lProcess2"/>
    <dgm:cxn modelId="{6F8EA8EB-B6F2-47E1-AEE2-D2D16A9164CA}" srcId="{8C6C54C5-C4CD-4DDF-BB8E-8F1D3FB140DE}" destId="{716C14EF-7139-4B27-B52F-CEA44FA2D671}" srcOrd="0" destOrd="0" parTransId="{EA7600BF-9C74-45D1-A9F1-250BED1E5ABA}" sibTransId="{B3E5883C-748C-4240-911A-9DE3116C2F54}"/>
    <dgm:cxn modelId="{207589D9-B038-4BFE-9BA8-EA19B029AB2A}" srcId="{87CFB54E-66E6-4FA5-9A13-55F50EC281EB}" destId="{90AC7940-D9A5-40C6-B374-B3565601B08E}" srcOrd="1" destOrd="0" parTransId="{5F64D286-B89F-4148-8D4F-37970A4A0ED5}" sibTransId="{7D648543-76F6-49D8-A3C1-9DCD28BD76B0}"/>
    <dgm:cxn modelId="{DFEE1A1C-0FEE-488C-8ECB-30C9812C10EC}" srcId="{87CFB54E-66E6-4FA5-9A13-55F50EC281EB}" destId="{F40474D9-3388-43C4-AC2D-CA73DAF388C3}" srcOrd="2" destOrd="0" parTransId="{D7E0F030-54CE-4627-801F-ADFA71A4B362}" sibTransId="{FF722448-8C29-411D-A011-565B1714DF4C}"/>
    <dgm:cxn modelId="{36918997-1D8C-4D12-B77E-6F5179E5700E}" srcId="{8C6C54C5-C4CD-4DDF-BB8E-8F1D3FB140DE}" destId="{D0B4CD8E-9807-40BF-820D-2957D67D2867}" srcOrd="1" destOrd="0" parTransId="{CFB5213A-843C-4FF3-8EBA-F73CF279E392}" sibTransId="{62EFB4BD-B7F2-40D2-B9BB-7868D3543EFD}"/>
    <dgm:cxn modelId="{DC4DCCCC-EDB7-4119-BD23-8AE1066226D4}" type="presOf" srcId="{C3D62D66-7D4A-4284-A46F-9C4548CFD58E}" destId="{80C5B7BA-5B8D-4953-B3DD-877D199BE4B5}" srcOrd="0" destOrd="0" presId="urn:microsoft.com/office/officeart/2005/8/layout/lProcess2"/>
    <dgm:cxn modelId="{BC1AC03C-0FB7-4604-822E-71D06346CDA9}" srcId="{E641007B-2508-44EA-B9E8-BB5C46493870}" destId="{C3D62D66-7D4A-4284-A46F-9C4548CFD58E}" srcOrd="3" destOrd="0" parTransId="{59957A4D-1B82-4B55-8018-E014F71ECEF3}" sibTransId="{F1B1FF86-FB6D-47A2-821C-765BD2341665}"/>
    <dgm:cxn modelId="{B3470E1D-681D-493B-A857-1580C46526E1}" type="presOf" srcId="{1EB54C0A-79F2-4867-8A61-99F58394D58F}" destId="{BD489B4F-6D17-414F-B25B-D55B822FF7F0}" srcOrd="0" destOrd="0" presId="urn:microsoft.com/office/officeart/2005/8/layout/lProcess2"/>
    <dgm:cxn modelId="{6D40DCAD-7A34-4163-A0BD-13CCA732D6B5}" type="presOf" srcId="{716C14EF-7139-4B27-B52F-CEA44FA2D671}" destId="{10838402-2AC5-4F70-8D0B-8A4CAFB75138}" srcOrd="0" destOrd="0" presId="urn:microsoft.com/office/officeart/2005/8/layout/lProcess2"/>
    <dgm:cxn modelId="{D4C2C221-A96D-4D86-8FAC-F429B2C42B8D}" type="presOf" srcId="{744562B0-5A91-426E-A14E-9D4B2E299BED}" destId="{5E1958E0-C168-4E3F-BA23-0E4FD77C74CB}" srcOrd="0" destOrd="0" presId="urn:microsoft.com/office/officeart/2005/8/layout/lProcess2"/>
    <dgm:cxn modelId="{EEF580BA-2443-4B65-8001-A80B3020568E}" type="presOf" srcId="{E641007B-2508-44EA-B9E8-BB5C46493870}" destId="{192D947C-91EE-4595-9C10-C1A691DE6AC9}" srcOrd="0" destOrd="0" presId="urn:microsoft.com/office/officeart/2005/8/layout/lProcess2"/>
    <dgm:cxn modelId="{A8320251-3905-4FFA-BFC8-BF3C2101BA95}" srcId="{CB0287FC-FA9E-4056-A530-E79C7125000B}" destId="{9BBE5DE2-1319-42E4-9B7A-FBB06B504E5F}" srcOrd="1" destOrd="0" parTransId="{ED19C6FB-A8CF-44EF-AC3F-E47C253B722A}" sibTransId="{8D736A26-33B5-4937-82D1-161D14BC56EA}"/>
    <dgm:cxn modelId="{67B83954-D830-4F87-AA7B-172307D7F63E}" type="presOf" srcId="{C3FF8B74-FCDC-4DBC-B535-6B2AD58272CF}" destId="{1C66D8BC-BCDA-4A40-B465-AC3A6CB0F607}" srcOrd="0" destOrd="0" presId="urn:microsoft.com/office/officeart/2005/8/layout/lProcess2"/>
    <dgm:cxn modelId="{AC4994B0-6295-45FD-9BC2-1C4198F72050}" srcId="{CB0287FC-FA9E-4056-A530-E79C7125000B}" destId="{91EB1ACB-890B-4FDF-AFD9-637DA3373B53}" srcOrd="2" destOrd="0" parTransId="{338710A6-94D8-43B9-BAB6-1F76CA452FCC}" sibTransId="{7A312586-3FD8-4536-A0E9-0DCD815E77AF}"/>
    <dgm:cxn modelId="{A07D9C7F-40C9-42B8-A9AA-6FA2C421DCA3}" type="presOf" srcId="{C3D62D66-7D4A-4284-A46F-9C4548CFD58E}" destId="{EBB5D7CB-8A7B-416C-9205-DAD3198D6DC6}" srcOrd="1" destOrd="0" presId="urn:microsoft.com/office/officeart/2005/8/layout/lProcess2"/>
    <dgm:cxn modelId="{89099E86-EEA8-462C-AB82-1DB6B8A5033A}" srcId="{CB0287FC-FA9E-4056-A530-E79C7125000B}" destId="{1EB54C0A-79F2-4867-8A61-99F58394D58F}" srcOrd="0" destOrd="0" parTransId="{2B0B19D4-88D5-4BD3-B256-8B3388056A9B}" sibTransId="{F0190ED6-8A56-49E1-9FF0-846C4643B69A}"/>
    <dgm:cxn modelId="{A1E5E0E3-C048-4518-99E5-A7919DA03F5C}" type="presParOf" srcId="{192D947C-91EE-4595-9C10-C1A691DE6AC9}" destId="{37839C2E-5988-4838-9668-AA11D11D7C3C}" srcOrd="0" destOrd="0" presId="urn:microsoft.com/office/officeart/2005/8/layout/lProcess2"/>
    <dgm:cxn modelId="{08F66649-50F1-4493-92E8-08FDC466095B}" type="presParOf" srcId="{37839C2E-5988-4838-9668-AA11D11D7C3C}" destId="{6E913D54-DF39-4221-804A-2F02884E8273}" srcOrd="0" destOrd="0" presId="urn:microsoft.com/office/officeart/2005/8/layout/lProcess2"/>
    <dgm:cxn modelId="{1676A13E-1332-4A55-95C1-C3F800B0DCB4}" type="presParOf" srcId="{37839C2E-5988-4838-9668-AA11D11D7C3C}" destId="{A5E69C58-1C68-4414-A82F-87B5BD5630BE}" srcOrd="1" destOrd="0" presId="urn:microsoft.com/office/officeart/2005/8/layout/lProcess2"/>
    <dgm:cxn modelId="{206F5149-96EF-4440-9A25-6CDA33C1284C}" type="presParOf" srcId="{37839C2E-5988-4838-9668-AA11D11D7C3C}" destId="{038372A2-1B40-4096-80CF-DE6EEC68473C}" srcOrd="2" destOrd="0" presId="urn:microsoft.com/office/officeart/2005/8/layout/lProcess2"/>
    <dgm:cxn modelId="{1CBBFD4B-557A-4BBB-B7D6-B8F7FE0328DC}" type="presParOf" srcId="{038372A2-1B40-4096-80CF-DE6EEC68473C}" destId="{0A5CFDDA-976C-48EE-BB7C-50F25C48C6E3}" srcOrd="0" destOrd="0" presId="urn:microsoft.com/office/officeart/2005/8/layout/lProcess2"/>
    <dgm:cxn modelId="{A347D3B2-6261-453C-B57C-18ECB2F596B2}" type="presParOf" srcId="{0A5CFDDA-976C-48EE-BB7C-50F25C48C6E3}" destId="{5FE19745-F57C-41C3-8A37-148592C5A47B}" srcOrd="0" destOrd="0" presId="urn:microsoft.com/office/officeart/2005/8/layout/lProcess2"/>
    <dgm:cxn modelId="{8C03F409-9140-416D-9846-2A8A67FD90A9}" type="presParOf" srcId="{0A5CFDDA-976C-48EE-BB7C-50F25C48C6E3}" destId="{1FA5EBF0-C786-4B54-A603-66A09675C369}" srcOrd="1" destOrd="0" presId="urn:microsoft.com/office/officeart/2005/8/layout/lProcess2"/>
    <dgm:cxn modelId="{9340DAE0-4560-425C-B768-83FB1641788D}" type="presParOf" srcId="{0A5CFDDA-976C-48EE-BB7C-50F25C48C6E3}" destId="{1C66D8BC-BCDA-4A40-B465-AC3A6CB0F607}" srcOrd="2" destOrd="0" presId="urn:microsoft.com/office/officeart/2005/8/layout/lProcess2"/>
    <dgm:cxn modelId="{60EDE49D-E3F9-487E-8049-212ABCA6E4AB}" type="presParOf" srcId="{192D947C-91EE-4595-9C10-C1A691DE6AC9}" destId="{3A805CD0-2D06-4988-94BD-E25F0843382C}" srcOrd="1" destOrd="0" presId="urn:microsoft.com/office/officeart/2005/8/layout/lProcess2"/>
    <dgm:cxn modelId="{D56116CE-F495-4ACE-A63E-BF0D2EFC2197}" type="presParOf" srcId="{192D947C-91EE-4595-9C10-C1A691DE6AC9}" destId="{F97EEF46-6D57-42E8-AFF4-44E25D1D22ED}" srcOrd="2" destOrd="0" presId="urn:microsoft.com/office/officeart/2005/8/layout/lProcess2"/>
    <dgm:cxn modelId="{9E864BB9-9375-466A-88BE-553C6BFD1E7E}" type="presParOf" srcId="{F97EEF46-6D57-42E8-AFF4-44E25D1D22ED}" destId="{C8BA0062-5412-400A-BE8F-056788CBF25A}" srcOrd="0" destOrd="0" presId="urn:microsoft.com/office/officeart/2005/8/layout/lProcess2"/>
    <dgm:cxn modelId="{5CEE7BF2-FB94-4E6F-A369-8D42D36569FC}" type="presParOf" srcId="{F97EEF46-6D57-42E8-AFF4-44E25D1D22ED}" destId="{4A6EAC35-CFC0-4D71-8D91-EE4DDECFB238}" srcOrd="1" destOrd="0" presId="urn:microsoft.com/office/officeart/2005/8/layout/lProcess2"/>
    <dgm:cxn modelId="{32441995-7D68-4F64-86BC-CA79DC68539E}" type="presParOf" srcId="{F97EEF46-6D57-42E8-AFF4-44E25D1D22ED}" destId="{403D9EEF-0D25-46CF-947D-CF1D1FEC5364}" srcOrd="2" destOrd="0" presId="urn:microsoft.com/office/officeart/2005/8/layout/lProcess2"/>
    <dgm:cxn modelId="{4F7D949B-98BA-40A7-A1DE-196B106D6FDC}" type="presParOf" srcId="{403D9EEF-0D25-46CF-947D-CF1D1FEC5364}" destId="{A140A3CC-0641-4148-AC82-41B78A6B12DA}" srcOrd="0" destOrd="0" presId="urn:microsoft.com/office/officeart/2005/8/layout/lProcess2"/>
    <dgm:cxn modelId="{9D29D453-F814-4B46-835F-B507E760E642}" type="presParOf" srcId="{A140A3CC-0641-4148-AC82-41B78A6B12DA}" destId="{BD489B4F-6D17-414F-B25B-D55B822FF7F0}" srcOrd="0" destOrd="0" presId="urn:microsoft.com/office/officeart/2005/8/layout/lProcess2"/>
    <dgm:cxn modelId="{37DD9AD7-0B9B-4296-9DB9-CD4830095AEC}" type="presParOf" srcId="{A140A3CC-0641-4148-AC82-41B78A6B12DA}" destId="{30CF35E1-51FD-4A17-A5C1-098672B2F074}" srcOrd="1" destOrd="0" presId="urn:microsoft.com/office/officeart/2005/8/layout/lProcess2"/>
    <dgm:cxn modelId="{85D320C4-F83F-4EA7-98EB-38DD601E8D8C}" type="presParOf" srcId="{A140A3CC-0641-4148-AC82-41B78A6B12DA}" destId="{A3A842C1-99C3-4C8B-B9F6-8D94B535DAAE}" srcOrd="2" destOrd="0" presId="urn:microsoft.com/office/officeart/2005/8/layout/lProcess2"/>
    <dgm:cxn modelId="{CBE1A9CD-006A-4D80-AB9C-8F7BA76F180A}" type="presParOf" srcId="{A140A3CC-0641-4148-AC82-41B78A6B12DA}" destId="{0267CA42-7B45-41C1-A05B-7330CE405BB9}" srcOrd="3" destOrd="0" presId="urn:microsoft.com/office/officeart/2005/8/layout/lProcess2"/>
    <dgm:cxn modelId="{2FD5ED20-477B-4380-971E-3636D0BEE946}" type="presParOf" srcId="{A140A3CC-0641-4148-AC82-41B78A6B12DA}" destId="{9895723E-E6ED-49DC-AAD0-954AC12EC3BB}" srcOrd="4" destOrd="0" presId="urn:microsoft.com/office/officeart/2005/8/layout/lProcess2"/>
    <dgm:cxn modelId="{391B9E7A-A091-4830-8F7D-06B3A9941222}" type="presParOf" srcId="{192D947C-91EE-4595-9C10-C1A691DE6AC9}" destId="{143620D9-F747-40AB-BFFB-C6334D7420AC}" srcOrd="3" destOrd="0" presId="urn:microsoft.com/office/officeart/2005/8/layout/lProcess2"/>
    <dgm:cxn modelId="{A82B47C8-62F5-4298-AE29-70507792ED0F}" type="presParOf" srcId="{192D947C-91EE-4595-9C10-C1A691DE6AC9}" destId="{73236D9D-8681-4311-887F-DDCCB2C24D1E}" srcOrd="4" destOrd="0" presId="urn:microsoft.com/office/officeart/2005/8/layout/lProcess2"/>
    <dgm:cxn modelId="{4D2EB4FA-81DB-460C-BBA3-98ED3882E8C1}" type="presParOf" srcId="{73236D9D-8681-4311-887F-DDCCB2C24D1E}" destId="{4C7D31D8-757F-4F4A-89E3-7F9BEE38DE79}" srcOrd="0" destOrd="0" presId="urn:microsoft.com/office/officeart/2005/8/layout/lProcess2"/>
    <dgm:cxn modelId="{46BF9E60-31EF-45D6-9681-19E02A2230D4}" type="presParOf" srcId="{73236D9D-8681-4311-887F-DDCCB2C24D1E}" destId="{62CB8615-B88B-432C-B796-131114F173BA}" srcOrd="1" destOrd="0" presId="urn:microsoft.com/office/officeart/2005/8/layout/lProcess2"/>
    <dgm:cxn modelId="{3BD8C6C9-B32F-45E7-97AC-5290980810C4}" type="presParOf" srcId="{73236D9D-8681-4311-887F-DDCCB2C24D1E}" destId="{1BDC6971-DD27-4015-A31C-67B7D9A267C0}" srcOrd="2" destOrd="0" presId="urn:microsoft.com/office/officeart/2005/8/layout/lProcess2"/>
    <dgm:cxn modelId="{88632A0F-E8DC-40F6-BC37-E725B87AFCF1}" type="presParOf" srcId="{1BDC6971-DD27-4015-A31C-67B7D9A267C0}" destId="{4D792D3D-DECE-4607-A62E-1F448D9D64F9}" srcOrd="0" destOrd="0" presId="urn:microsoft.com/office/officeart/2005/8/layout/lProcess2"/>
    <dgm:cxn modelId="{798A0A46-A714-484F-BE18-558F48D86136}" type="presParOf" srcId="{4D792D3D-DECE-4607-A62E-1F448D9D64F9}" destId="{10838402-2AC5-4F70-8D0B-8A4CAFB75138}" srcOrd="0" destOrd="0" presId="urn:microsoft.com/office/officeart/2005/8/layout/lProcess2"/>
    <dgm:cxn modelId="{F10C883F-5801-4472-8C87-150F40293FB4}" type="presParOf" srcId="{4D792D3D-DECE-4607-A62E-1F448D9D64F9}" destId="{9DD2C725-5625-4EFC-8220-2BFE0DB60DB0}" srcOrd="1" destOrd="0" presId="urn:microsoft.com/office/officeart/2005/8/layout/lProcess2"/>
    <dgm:cxn modelId="{7AEF1A76-DD72-4526-A286-34034331FD38}" type="presParOf" srcId="{4D792D3D-DECE-4607-A62E-1F448D9D64F9}" destId="{FB21A7B0-2554-4C77-B2FA-DFA9ED8AA4F2}" srcOrd="2" destOrd="0" presId="urn:microsoft.com/office/officeart/2005/8/layout/lProcess2"/>
    <dgm:cxn modelId="{A8BDA43B-E250-425F-908D-88EF8AC746DB}" type="presParOf" srcId="{4D792D3D-DECE-4607-A62E-1F448D9D64F9}" destId="{7000B0CD-59BD-4550-A249-5D661C57CCDB}" srcOrd="3" destOrd="0" presId="urn:microsoft.com/office/officeart/2005/8/layout/lProcess2"/>
    <dgm:cxn modelId="{4EFE6789-49A4-43FA-A586-3162703DEFFE}" type="presParOf" srcId="{4D792D3D-DECE-4607-A62E-1F448D9D64F9}" destId="{B803AB5C-71EE-413A-901F-E94D347F9376}" srcOrd="4" destOrd="0" presId="urn:microsoft.com/office/officeart/2005/8/layout/lProcess2"/>
    <dgm:cxn modelId="{D3BF23A1-1546-4D1F-9BC5-569B6FD01597}" type="presParOf" srcId="{192D947C-91EE-4595-9C10-C1A691DE6AC9}" destId="{C2A1EB81-5537-47FE-9852-C38A5FE692F9}" srcOrd="5" destOrd="0" presId="urn:microsoft.com/office/officeart/2005/8/layout/lProcess2"/>
    <dgm:cxn modelId="{CB6D6578-FED4-4B07-A3DB-30B0DC50E660}" type="presParOf" srcId="{192D947C-91EE-4595-9C10-C1A691DE6AC9}" destId="{992127D8-E0EA-4894-A0D8-2AC2641BCAFA}" srcOrd="6" destOrd="0" presId="urn:microsoft.com/office/officeart/2005/8/layout/lProcess2"/>
    <dgm:cxn modelId="{511F587A-7405-46F1-BCBD-60A5625272CF}" type="presParOf" srcId="{992127D8-E0EA-4894-A0D8-2AC2641BCAFA}" destId="{80C5B7BA-5B8D-4953-B3DD-877D199BE4B5}" srcOrd="0" destOrd="0" presId="urn:microsoft.com/office/officeart/2005/8/layout/lProcess2"/>
    <dgm:cxn modelId="{23BA5C28-50C2-45A0-8022-27BFFCBB0169}" type="presParOf" srcId="{992127D8-E0EA-4894-A0D8-2AC2641BCAFA}" destId="{EBB5D7CB-8A7B-416C-9205-DAD3198D6DC6}" srcOrd="1" destOrd="0" presId="urn:microsoft.com/office/officeart/2005/8/layout/lProcess2"/>
    <dgm:cxn modelId="{C71A24E8-0D6D-4F0E-BFE9-B2F514C89D0B}" type="presParOf" srcId="{992127D8-E0EA-4894-A0D8-2AC2641BCAFA}" destId="{7FD1F3F0-6712-4795-AD8C-7591F191748C}" srcOrd="2" destOrd="0" presId="urn:microsoft.com/office/officeart/2005/8/layout/lProcess2"/>
    <dgm:cxn modelId="{DB1ECA83-4072-4608-A278-4CF8C643DB77}" type="presParOf" srcId="{7FD1F3F0-6712-4795-AD8C-7591F191748C}" destId="{8B9AEB97-6ADF-47A1-96BA-088FDB04B40C}" srcOrd="0" destOrd="0" presId="urn:microsoft.com/office/officeart/2005/8/layout/lProcess2"/>
    <dgm:cxn modelId="{0EE5BBAC-56B9-43AA-A431-78B4DCF04A8C}" type="presParOf" srcId="{8B9AEB97-6ADF-47A1-96BA-088FDB04B40C}" destId="{77FBC342-181D-46E8-84A0-D433C2581613}" srcOrd="0" destOrd="0" presId="urn:microsoft.com/office/officeart/2005/8/layout/lProcess2"/>
    <dgm:cxn modelId="{AE192C64-8513-4E28-A8E5-D7287C461605}" type="presParOf" srcId="{192D947C-91EE-4595-9C10-C1A691DE6AC9}" destId="{F6CE0F1F-56D5-49BC-84A4-7AD08487A8EC}" srcOrd="7" destOrd="0" presId="urn:microsoft.com/office/officeart/2005/8/layout/lProcess2"/>
    <dgm:cxn modelId="{7580B045-4DB7-4060-993F-615354D6EE4F}" type="presParOf" srcId="{192D947C-91EE-4595-9C10-C1A691DE6AC9}" destId="{287B06E7-2722-43E1-A9F0-5D895F0536D1}" srcOrd="8" destOrd="0" presId="urn:microsoft.com/office/officeart/2005/8/layout/lProcess2"/>
    <dgm:cxn modelId="{5A48BDA8-A966-4EF0-8106-AD6E0C6B0C6C}" type="presParOf" srcId="{287B06E7-2722-43E1-A9F0-5D895F0536D1}" destId="{D8AD2542-30C4-4124-9AC5-C67ACBEFD3A0}" srcOrd="0" destOrd="0" presId="urn:microsoft.com/office/officeart/2005/8/layout/lProcess2"/>
    <dgm:cxn modelId="{3FFE9B47-F2BE-40C7-8487-FAAF339876F1}" type="presParOf" srcId="{287B06E7-2722-43E1-A9F0-5D895F0536D1}" destId="{FEDC5A3A-5F2B-4848-B331-D895490C98E5}" srcOrd="1" destOrd="0" presId="urn:microsoft.com/office/officeart/2005/8/layout/lProcess2"/>
    <dgm:cxn modelId="{375EB7F8-CE97-4F52-9BF5-CE1B4500EAF0}" type="presParOf" srcId="{287B06E7-2722-43E1-A9F0-5D895F0536D1}" destId="{0DB6F9D0-D317-48B8-9D93-88A3ED91A9B0}" srcOrd="2" destOrd="0" presId="urn:microsoft.com/office/officeart/2005/8/layout/lProcess2"/>
    <dgm:cxn modelId="{8FC0715D-9682-4283-BA30-B2EF74F7DC71}" type="presParOf" srcId="{0DB6F9D0-D317-48B8-9D93-88A3ED91A9B0}" destId="{8BDD65FC-D956-41EC-B96B-41189EA64387}" srcOrd="0" destOrd="0" presId="urn:microsoft.com/office/officeart/2005/8/layout/lProcess2"/>
    <dgm:cxn modelId="{FC5E0DE3-39D7-4494-97C9-4968CCE93D12}" type="presParOf" srcId="{8BDD65FC-D956-41EC-B96B-41189EA64387}" destId="{5E1958E0-C168-4E3F-BA23-0E4FD77C74CB}" srcOrd="0" destOrd="0" presId="urn:microsoft.com/office/officeart/2005/8/layout/lProcess2"/>
    <dgm:cxn modelId="{6C39CCFA-E352-443C-9F83-CEDE56BDB7EA}" type="presParOf" srcId="{8BDD65FC-D956-41EC-B96B-41189EA64387}" destId="{CA655428-3F2C-40AB-9193-3A71EFBC4137}" srcOrd="1" destOrd="0" presId="urn:microsoft.com/office/officeart/2005/8/layout/lProcess2"/>
    <dgm:cxn modelId="{AE9E9713-2CFF-43E8-8B25-D579E173F725}" type="presParOf" srcId="{8BDD65FC-D956-41EC-B96B-41189EA64387}" destId="{3A31A736-EC28-454E-95AA-A7B3C77D5890}" srcOrd="2" destOrd="0" presId="urn:microsoft.com/office/officeart/2005/8/layout/lProcess2"/>
    <dgm:cxn modelId="{139F6B34-1871-4195-ADC9-C024B008B59B}" type="presParOf" srcId="{8BDD65FC-D956-41EC-B96B-41189EA64387}" destId="{3E55F912-3A4A-4E89-96DA-A390BEE3B748}" srcOrd="3" destOrd="0" presId="urn:microsoft.com/office/officeart/2005/8/layout/lProcess2"/>
    <dgm:cxn modelId="{14E86E61-AE5D-4BC2-8E5D-FDF526A9E481}" type="presParOf" srcId="{8BDD65FC-D956-41EC-B96B-41189EA64387}" destId="{33A8AE8C-2A76-4D59-9075-83C8CD45FC4E}"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913D54-DF39-4221-804A-2F02884E8273}">
      <dsp:nvSpPr>
        <dsp:cNvPr id="0" name=""/>
        <dsp:cNvSpPr/>
      </dsp:nvSpPr>
      <dsp:spPr>
        <a:xfrm>
          <a:off x="0" y="0"/>
          <a:ext cx="1603447" cy="5040312"/>
        </a:xfrm>
        <a:prstGeom prst="roundRect">
          <a:avLst>
            <a:gd name="adj" fmla="val 10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Education and smart governance</a:t>
          </a:r>
          <a:endParaRPr lang="en-US" sz="2000" kern="1200" dirty="0"/>
        </a:p>
      </dsp:txBody>
      <dsp:txXfrm>
        <a:off x="0" y="0"/>
        <a:ext cx="1603447" cy="1512093"/>
      </dsp:txXfrm>
    </dsp:sp>
    <dsp:sp modelId="{5FE19745-F57C-41C3-8A37-148592C5A47B}">
      <dsp:nvSpPr>
        <dsp:cNvPr id="0" name=""/>
        <dsp:cNvSpPr/>
      </dsp:nvSpPr>
      <dsp:spPr>
        <a:xfrm>
          <a:off x="164914" y="1513570"/>
          <a:ext cx="1282758" cy="1519722"/>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22860" rIns="30480" bIns="22860" numCol="1" spcCol="1270" anchor="ctr" anchorCtr="0">
          <a:noAutofit/>
        </a:bodyPr>
        <a:lstStyle/>
        <a:p>
          <a:pPr lvl="0" algn="r" defTabSz="533400">
            <a:lnSpc>
              <a:spcPct val="90000"/>
            </a:lnSpc>
            <a:spcBef>
              <a:spcPct val="0"/>
            </a:spcBef>
            <a:spcAft>
              <a:spcPct val="35000"/>
            </a:spcAft>
          </a:pPr>
          <a:r>
            <a:rPr lang="en-US" sz="1200" kern="1200" dirty="0" smtClean="0"/>
            <a:t>Smart (good) governance</a:t>
          </a:r>
          <a:endParaRPr lang="en-US" sz="1200" kern="1200" dirty="0"/>
        </a:p>
      </dsp:txBody>
      <dsp:txXfrm>
        <a:off x="202485" y="1551141"/>
        <a:ext cx="1207616" cy="1444580"/>
      </dsp:txXfrm>
    </dsp:sp>
    <dsp:sp modelId="{1C66D8BC-BCDA-4A40-B465-AC3A6CB0F607}">
      <dsp:nvSpPr>
        <dsp:cNvPr id="0" name=""/>
        <dsp:cNvSpPr/>
      </dsp:nvSpPr>
      <dsp:spPr>
        <a:xfrm>
          <a:off x="164914" y="3267096"/>
          <a:ext cx="1282758" cy="1519722"/>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22860" rIns="30480" bIns="22860" numCol="1" spcCol="1270" anchor="ctr" anchorCtr="0">
          <a:noAutofit/>
        </a:bodyPr>
        <a:lstStyle/>
        <a:p>
          <a:pPr lvl="0" algn="r" defTabSz="533400">
            <a:lnSpc>
              <a:spcPct val="90000"/>
            </a:lnSpc>
            <a:spcBef>
              <a:spcPct val="0"/>
            </a:spcBef>
            <a:spcAft>
              <a:spcPct val="35000"/>
            </a:spcAft>
          </a:pPr>
          <a:r>
            <a:rPr lang="en-US" sz="1200" kern="1200" dirty="0" smtClean="0"/>
            <a:t>Smart education</a:t>
          </a:r>
          <a:endParaRPr lang="en-US" sz="1200" kern="1200" dirty="0"/>
        </a:p>
      </dsp:txBody>
      <dsp:txXfrm>
        <a:off x="202485" y="3304667"/>
        <a:ext cx="1207616" cy="1444580"/>
      </dsp:txXfrm>
    </dsp:sp>
    <dsp:sp modelId="{C8BA0062-5412-400A-BE8F-056788CBF25A}">
      <dsp:nvSpPr>
        <dsp:cNvPr id="0" name=""/>
        <dsp:cNvSpPr/>
      </dsp:nvSpPr>
      <dsp:spPr>
        <a:xfrm>
          <a:off x="1728275" y="0"/>
          <a:ext cx="1603447" cy="5040312"/>
        </a:xfrm>
        <a:prstGeom prst="roundRect">
          <a:avLst>
            <a:gd name="adj" fmla="val 10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Smart Urban Development</a:t>
          </a:r>
          <a:endParaRPr lang="en-US" sz="1800" kern="1200" dirty="0"/>
        </a:p>
      </dsp:txBody>
      <dsp:txXfrm>
        <a:off x="1728275" y="0"/>
        <a:ext cx="1603447" cy="1512093"/>
      </dsp:txXfrm>
    </dsp:sp>
    <dsp:sp modelId="{BD489B4F-6D17-414F-B25B-D55B822FF7F0}">
      <dsp:nvSpPr>
        <dsp:cNvPr id="0" name=""/>
        <dsp:cNvSpPr/>
      </dsp:nvSpPr>
      <dsp:spPr>
        <a:xfrm>
          <a:off x="1888620" y="1512524"/>
          <a:ext cx="1282758" cy="990219"/>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19050" rIns="25400" bIns="19050" numCol="1" spcCol="1270" anchor="ctr" anchorCtr="0">
          <a:noAutofit/>
        </a:bodyPr>
        <a:lstStyle/>
        <a:p>
          <a:pPr lvl="0" algn="r" defTabSz="444500">
            <a:lnSpc>
              <a:spcPct val="90000"/>
            </a:lnSpc>
            <a:spcBef>
              <a:spcPct val="0"/>
            </a:spcBef>
            <a:spcAft>
              <a:spcPct val="35000"/>
            </a:spcAft>
          </a:pPr>
          <a:r>
            <a:rPr lang="en-US" sz="1000" kern="1200" dirty="0" smtClean="0"/>
            <a:t>Smart Urban Development</a:t>
          </a:r>
          <a:endParaRPr lang="en-US" sz="1000" kern="1200" dirty="0"/>
        </a:p>
      </dsp:txBody>
      <dsp:txXfrm>
        <a:off x="1917623" y="1541527"/>
        <a:ext cx="1224752" cy="932213"/>
      </dsp:txXfrm>
    </dsp:sp>
    <dsp:sp modelId="{A3A842C1-99C3-4C8B-B9F6-8D94B535DAAE}">
      <dsp:nvSpPr>
        <dsp:cNvPr id="0" name=""/>
        <dsp:cNvSpPr/>
      </dsp:nvSpPr>
      <dsp:spPr>
        <a:xfrm>
          <a:off x="1888620" y="2655085"/>
          <a:ext cx="1282758" cy="990219"/>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19050" rIns="25400" bIns="19050" numCol="1" spcCol="1270" anchor="ctr" anchorCtr="0">
          <a:noAutofit/>
        </a:bodyPr>
        <a:lstStyle/>
        <a:p>
          <a:pPr lvl="0" algn="r" defTabSz="444500">
            <a:lnSpc>
              <a:spcPct val="90000"/>
            </a:lnSpc>
            <a:spcBef>
              <a:spcPct val="0"/>
            </a:spcBef>
            <a:spcAft>
              <a:spcPct val="35000"/>
            </a:spcAft>
          </a:pPr>
          <a:r>
            <a:rPr lang="en-US" sz="1000" kern="1200" dirty="0" smtClean="0"/>
            <a:t>Smart Environmental Management</a:t>
          </a:r>
        </a:p>
        <a:p>
          <a:pPr lvl="0" algn="r" defTabSz="444500">
            <a:lnSpc>
              <a:spcPct val="90000"/>
            </a:lnSpc>
            <a:spcBef>
              <a:spcPct val="0"/>
            </a:spcBef>
            <a:spcAft>
              <a:spcPct val="35000"/>
            </a:spcAft>
          </a:pPr>
          <a:r>
            <a:rPr lang="en-US" sz="1000" kern="1200" dirty="0" smtClean="0"/>
            <a:t>Smart Energy</a:t>
          </a:r>
          <a:endParaRPr lang="en-US" sz="1000" kern="1200" dirty="0"/>
        </a:p>
      </dsp:txBody>
      <dsp:txXfrm>
        <a:off x="1917623" y="2684088"/>
        <a:ext cx="1224752" cy="932213"/>
      </dsp:txXfrm>
    </dsp:sp>
    <dsp:sp modelId="{9895723E-E6ED-49DC-AAD0-954AC12EC3BB}">
      <dsp:nvSpPr>
        <dsp:cNvPr id="0" name=""/>
        <dsp:cNvSpPr/>
      </dsp:nvSpPr>
      <dsp:spPr>
        <a:xfrm>
          <a:off x="1888620" y="3797646"/>
          <a:ext cx="1282758" cy="990219"/>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3335" rIns="17780" bIns="13335" numCol="1" spcCol="1270" anchor="ctr" anchorCtr="0">
          <a:noAutofit/>
        </a:bodyPr>
        <a:lstStyle/>
        <a:p>
          <a:pPr lvl="0" algn="r" defTabSz="311150">
            <a:lnSpc>
              <a:spcPct val="90000"/>
            </a:lnSpc>
            <a:spcBef>
              <a:spcPct val="0"/>
            </a:spcBef>
            <a:spcAft>
              <a:spcPct val="35000"/>
            </a:spcAft>
          </a:pPr>
          <a:r>
            <a:rPr lang="en-US" sz="700" kern="1200" dirty="0" smtClean="0"/>
            <a:t>Smart Social cohesion and Employment</a:t>
          </a:r>
          <a:endParaRPr lang="en-US" sz="700" kern="1200" dirty="0"/>
        </a:p>
      </dsp:txBody>
      <dsp:txXfrm>
        <a:off x="1917623" y="3826649"/>
        <a:ext cx="1224752" cy="932213"/>
      </dsp:txXfrm>
    </dsp:sp>
    <dsp:sp modelId="{4C7D31D8-757F-4F4A-89E3-7F9BEE38DE79}">
      <dsp:nvSpPr>
        <dsp:cNvPr id="0" name=""/>
        <dsp:cNvSpPr/>
      </dsp:nvSpPr>
      <dsp:spPr>
        <a:xfrm>
          <a:off x="3450458" y="0"/>
          <a:ext cx="1603447" cy="5040312"/>
        </a:xfrm>
        <a:prstGeom prst="roundRect">
          <a:avLst>
            <a:gd name="adj" fmla="val 10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Smart mobility</a:t>
          </a:r>
          <a:r>
            <a:rPr lang="hy-AM" sz="1800" kern="1200" dirty="0" smtClean="0"/>
            <a:t> </a:t>
          </a:r>
          <a:endParaRPr lang="en-US" sz="1800" kern="1200" dirty="0"/>
        </a:p>
      </dsp:txBody>
      <dsp:txXfrm>
        <a:off x="3450458" y="0"/>
        <a:ext cx="1603447" cy="1512093"/>
      </dsp:txXfrm>
    </dsp:sp>
    <dsp:sp modelId="{10838402-2AC5-4F70-8D0B-8A4CAFB75138}">
      <dsp:nvSpPr>
        <dsp:cNvPr id="0" name=""/>
        <dsp:cNvSpPr/>
      </dsp:nvSpPr>
      <dsp:spPr>
        <a:xfrm>
          <a:off x="3612326" y="1512524"/>
          <a:ext cx="1282758" cy="990219"/>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20955" rIns="27940" bIns="20955" numCol="1" spcCol="1270" anchor="ctr" anchorCtr="0">
          <a:noAutofit/>
        </a:bodyPr>
        <a:lstStyle/>
        <a:p>
          <a:pPr lvl="0" algn="r" defTabSz="466725">
            <a:lnSpc>
              <a:spcPct val="90000"/>
            </a:lnSpc>
            <a:spcBef>
              <a:spcPct val="0"/>
            </a:spcBef>
            <a:spcAft>
              <a:spcPct val="35000"/>
            </a:spcAft>
          </a:pPr>
          <a:r>
            <a:rPr lang="en-US" sz="1050" kern="1200" dirty="0" smtClean="0"/>
            <a:t>Smart mobility</a:t>
          </a:r>
          <a:endParaRPr lang="en-US" sz="1050" kern="1200" dirty="0"/>
        </a:p>
      </dsp:txBody>
      <dsp:txXfrm>
        <a:off x="3641329" y="1541527"/>
        <a:ext cx="1224752" cy="932213"/>
      </dsp:txXfrm>
    </dsp:sp>
    <dsp:sp modelId="{FB21A7B0-2554-4C77-B2FA-DFA9ED8AA4F2}">
      <dsp:nvSpPr>
        <dsp:cNvPr id="0" name=""/>
        <dsp:cNvSpPr/>
      </dsp:nvSpPr>
      <dsp:spPr>
        <a:xfrm>
          <a:off x="3612326" y="2655085"/>
          <a:ext cx="1282758" cy="990219"/>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20955" rIns="27940" bIns="20955" numCol="1" spcCol="1270" anchor="ctr" anchorCtr="0">
          <a:noAutofit/>
        </a:bodyPr>
        <a:lstStyle/>
        <a:p>
          <a:pPr lvl="0" algn="r" defTabSz="466725">
            <a:lnSpc>
              <a:spcPct val="90000"/>
            </a:lnSpc>
            <a:spcBef>
              <a:spcPct val="0"/>
            </a:spcBef>
            <a:spcAft>
              <a:spcPct val="35000"/>
            </a:spcAft>
          </a:pPr>
          <a:r>
            <a:rPr lang="en-US" sz="1050" kern="1200" dirty="0" err="1" smtClean="0"/>
            <a:t>Infrastructre</a:t>
          </a:r>
          <a:endParaRPr lang="en-US" sz="1050" kern="1200" dirty="0"/>
        </a:p>
      </dsp:txBody>
      <dsp:txXfrm>
        <a:off x="3641329" y="2684088"/>
        <a:ext cx="1224752" cy="932213"/>
      </dsp:txXfrm>
    </dsp:sp>
    <dsp:sp modelId="{B803AB5C-71EE-413A-901F-E94D347F9376}">
      <dsp:nvSpPr>
        <dsp:cNvPr id="0" name=""/>
        <dsp:cNvSpPr/>
      </dsp:nvSpPr>
      <dsp:spPr>
        <a:xfrm>
          <a:off x="3612326" y="3797646"/>
          <a:ext cx="1282758" cy="990219"/>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20955" rIns="27940" bIns="20955" numCol="1" spcCol="1270" anchor="ctr" anchorCtr="0">
          <a:noAutofit/>
        </a:bodyPr>
        <a:lstStyle/>
        <a:p>
          <a:pPr lvl="0" algn="r" defTabSz="466725">
            <a:lnSpc>
              <a:spcPct val="90000"/>
            </a:lnSpc>
            <a:spcBef>
              <a:spcPct val="0"/>
            </a:spcBef>
            <a:spcAft>
              <a:spcPct val="35000"/>
            </a:spcAft>
          </a:pPr>
          <a:r>
            <a:rPr lang="en-US" sz="1050" kern="1200" dirty="0" smtClean="0"/>
            <a:t>Smart IT</a:t>
          </a:r>
          <a:endParaRPr lang="en-US" sz="1050" kern="1200" dirty="0"/>
        </a:p>
      </dsp:txBody>
      <dsp:txXfrm>
        <a:off x="3641329" y="3826649"/>
        <a:ext cx="1224752" cy="932213"/>
      </dsp:txXfrm>
    </dsp:sp>
    <dsp:sp modelId="{80C5B7BA-5B8D-4953-B3DD-877D199BE4B5}">
      <dsp:nvSpPr>
        <dsp:cNvPr id="0" name=""/>
        <dsp:cNvSpPr/>
      </dsp:nvSpPr>
      <dsp:spPr>
        <a:xfrm>
          <a:off x="5175688" y="0"/>
          <a:ext cx="1603447" cy="5040312"/>
        </a:xfrm>
        <a:prstGeom prst="roundRect">
          <a:avLst>
            <a:gd name="adj" fmla="val 10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Smart networks</a:t>
          </a:r>
          <a:endParaRPr lang="en-US" sz="1800" kern="1200" dirty="0"/>
        </a:p>
        <a:p>
          <a:pPr lvl="0" algn="ctr" defTabSz="800100">
            <a:lnSpc>
              <a:spcPct val="90000"/>
            </a:lnSpc>
            <a:spcBef>
              <a:spcPct val="0"/>
            </a:spcBef>
            <a:spcAft>
              <a:spcPct val="35000"/>
            </a:spcAft>
          </a:pPr>
          <a:r>
            <a:rPr lang="en-US" sz="1800" kern="1200" dirty="0" smtClean="0"/>
            <a:t>Information</a:t>
          </a:r>
          <a:endParaRPr lang="en-US" sz="1800" kern="1200" dirty="0"/>
        </a:p>
      </dsp:txBody>
      <dsp:txXfrm>
        <a:off x="5175688" y="0"/>
        <a:ext cx="1603447" cy="1512093"/>
      </dsp:txXfrm>
    </dsp:sp>
    <dsp:sp modelId="{77FBC342-181D-46E8-84A0-D433C2581613}">
      <dsp:nvSpPr>
        <dsp:cNvPr id="0" name=""/>
        <dsp:cNvSpPr/>
      </dsp:nvSpPr>
      <dsp:spPr>
        <a:xfrm>
          <a:off x="5336033" y="1512093"/>
          <a:ext cx="1282758" cy="3276202"/>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66725">
            <a:lnSpc>
              <a:spcPct val="90000"/>
            </a:lnSpc>
            <a:spcBef>
              <a:spcPct val="0"/>
            </a:spcBef>
            <a:spcAft>
              <a:spcPct val="35000"/>
            </a:spcAft>
          </a:pPr>
          <a:r>
            <a:rPr lang="en-US" sz="1050" kern="1200" dirty="0" smtClean="0"/>
            <a:t>Available smart information network system</a:t>
          </a:r>
          <a:endParaRPr lang="en-US" sz="1050" kern="1200" dirty="0"/>
        </a:p>
      </dsp:txBody>
      <dsp:txXfrm>
        <a:off x="5373604" y="1549664"/>
        <a:ext cx="1207616" cy="3201060"/>
      </dsp:txXfrm>
    </dsp:sp>
    <dsp:sp modelId="{D8AD2542-30C4-4124-9AC5-C67ACBEFD3A0}">
      <dsp:nvSpPr>
        <dsp:cNvPr id="0" name=""/>
        <dsp:cNvSpPr/>
      </dsp:nvSpPr>
      <dsp:spPr>
        <a:xfrm>
          <a:off x="6899394" y="0"/>
          <a:ext cx="1603447" cy="5040312"/>
        </a:xfrm>
        <a:prstGeom prst="roundRect">
          <a:avLst>
            <a:gd name="adj" fmla="val 10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Smart Energy</a:t>
          </a:r>
          <a:endParaRPr lang="en-US" sz="2000" kern="1200" dirty="0"/>
        </a:p>
      </dsp:txBody>
      <dsp:txXfrm>
        <a:off x="6899394" y="0"/>
        <a:ext cx="1603447" cy="1512093"/>
      </dsp:txXfrm>
    </dsp:sp>
    <dsp:sp modelId="{5E1958E0-C168-4E3F-BA23-0E4FD77C74CB}">
      <dsp:nvSpPr>
        <dsp:cNvPr id="0" name=""/>
        <dsp:cNvSpPr/>
      </dsp:nvSpPr>
      <dsp:spPr>
        <a:xfrm>
          <a:off x="7059739" y="1512524"/>
          <a:ext cx="1282758" cy="990219"/>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66725">
            <a:lnSpc>
              <a:spcPct val="90000"/>
            </a:lnSpc>
            <a:spcBef>
              <a:spcPct val="0"/>
            </a:spcBef>
            <a:spcAft>
              <a:spcPct val="35000"/>
            </a:spcAft>
          </a:pPr>
          <a:r>
            <a:rPr lang="en-US" sz="1050" kern="1200" dirty="0" smtClean="0"/>
            <a:t>Energy </a:t>
          </a:r>
          <a:r>
            <a:rPr lang="en-US" sz="1050" kern="1200" dirty="0" err="1" smtClean="0"/>
            <a:t>efficienty</a:t>
          </a:r>
          <a:endParaRPr lang="en-US" sz="1050" kern="1200" dirty="0"/>
        </a:p>
      </dsp:txBody>
      <dsp:txXfrm>
        <a:off x="7088742" y="1541527"/>
        <a:ext cx="1224752" cy="932213"/>
      </dsp:txXfrm>
    </dsp:sp>
    <dsp:sp modelId="{3A31A736-EC28-454E-95AA-A7B3C77D5890}">
      <dsp:nvSpPr>
        <dsp:cNvPr id="0" name=""/>
        <dsp:cNvSpPr/>
      </dsp:nvSpPr>
      <dsp:spPr>
        <a:xfrm>
          <a:off x="7059739" y="2655085"/>
          <a:ext cx="1282758" cy="990219"/>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20955" rIns="27940" bIns="20955" numCol="1" spcCol="1270" anchor="ctr" anchorCtr="0">
          <a:noAutofit/>
        </a:bodyPr>
        <a:lstStyle/>
        <a:p>
          <a:pPr lvl="0" algn="r" defTabSz="466725">
            <a:lnSpc>
              <a:spcPct val="90000"/>
            </a:lnSpc>
            <a:spcBef>
              <a:spcPct val="0"/>
            </a:spcBef>
            <a:spcAft>
              <a:spcPct val="35000"/>
            </a:spcAft>
          </a:pPr>
          <a:r>
            <a:rPr lang="en-US" sz="1050" kern="1200" dirty="0" smtClean="0"/>
            <a:t>Alternative</a:t>
          </a:r>
          <a:r>
            <a:rPr lang="en-US" sz="1050" kern="1200" baseline="0" dirty="0" smtClean="0"/>
            <a:t> and renewable energy (sources)</a:t>
          </a:r>
          <a:endParaRPr lang="en-US" sz="1050" kern="1200" dirty="0"/>
        </a:p>
      </dsp:txBody>
      <dsp:txXfrm>
        <a:off x="7088742" y="2684088"/>
        <a:ext cx="1224752" cy="932213"/>
      </dsp:txXfrm>
    </dsp:sp>
    <dsp:sp modelId="{33A8AE8C-2A76-4D59-9075-83C8CD45FC4E}">
      <dsp:nvSpPr>
        <dsp:cNvPr id="0" name=""/>
        <dsp:cNvSpPr/>
      </dsp:nvSpPr>
      <dsp:spPr>
        <a:xfrm>
          <a:off x="7059739" y="3797646"/>
          <a:ext cx="1282758" cy="990219"/>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20955" rIns="27940" bIns="20955" numCol="1" spcCol="1270" anchor="ctr" anchorCtr="0">
          <a:noAutofit/>
        </a:bodyPr>
        <a:lstStyle/>
        <a:p>
          <a:pPr lvl="0" algn="r" defTabSz="466725">
            <a:lnSpc>
              <a:spcPct val="90000"/>
            </a:lnSpc>
            <a:spcBef>
              <a:spcPct val="0"/>
            </a:spcBef>
            <a:spcAft>
              <a:spcPct val="35000"/>
            </a:spcAft>
          </a:pPr>
          <a:r>
            <a:rPr lang="en-US" sz="1050" kern="1200" dirty="0" smtClean="0"/>
            <a:t>Resource</a:t>
          </a:r>
          <a:r>
            <a:rPr lang="en-US" sz="1050" kern="1200" baseline="0" dirty="0" smtClean="0"/>
            <a:t> efficiency</a:t>
          </a:r>
          <a:endParaRPr lang="en-US" sz="1050" kern="1200" dirty="0"/>
        </a:p>
      </dsp:txBody>
      <dsp:txXfrm>
        <a:off x="7088742" y="3826649"/>
        <a:ext cx="1224752" cy="93221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8AA6C2-079B-4E2C-87D5-5E5EC1787F7C}" type="datetimeFigureOut">
              <a:rPr lang="en-US" smtClean="0"/>
              <a:pPr/>
              <a:t>3/1/18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63A0EE-E82F-4407-982C-5AF7F313905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A4689C8-214E-4C59-AC53-7137C621F1A7}" type="datetimeFigureOut">
              <a:rPr lang="en-US" smtClean="0"/>
              <a:pPr/>
              <a:t>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4689C8-214E-4C59-AC53-7137C621F1A7}" type="datetimeFigureOut">
              <a:rPr lang="en-US" smtClean="0"/>
              <a:pPr/>
              <a:t>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4689C8-214E-4C59-AC53-7137C621F1A7}" type="datetimeFigureOut">
              <a:rPr lang="en-US" smtClean="0"/>
              <a:pPr/>
              <a:t>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4689C8-214E-4C59-AC53-7137C621F1A7}" type="datetimeFigureOut">
              <a:rPr lang="en-US" smtClean="0"/>
              <a:pPr/>
              <a:t>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4689C8-214E-4C59-AC53-7137C621F1A7}" type="datetimeFigureOut">
              <a:rPr lang="en-US" smtClean="0"/>
              <a:pPr/>
              <a:t>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A4689C8-214E-4C59-AC53-7137C621F1A7}" type="datetimeFigureOut">
              <a:rPr lang="en-US" smtClean="0"/>
              <a:pPr/>
              <a:t>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4689C8-214E-4C59-AC53-7137C621F1A7}" type="datetimeFigureOut">
              <a:rPr lang="en-US" smtClean="0"/>
              <a:pPr/>
              <a:t>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4689C8-214E-4C59-AC53-7137C621F1A7}" type="datetimeFigureOut">
              <a:rPr lang="en-US" smtClean="0"/>
              <a:pPr/>
              <a:t>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4689C8-214E-4C59-AC53-7137C621F1A7}" type="datetimeFigureOut">
              <a:rPr lang="en-US" smtClean="0"/>
              <a:pPr/>
              <a:t>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4689C8-214E-4C59-AC53-7137C621F1A7}" type="datetimeFigureOut">
              <a:rPr lang="en-US" smtClean="0"/>
              <a:pPr/>
              <a:t>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4689C8-214E-4C59-AC53-7137C621F1A7}" type="datetimeFigureOut">
              <a:rPr lang="en-US" smtClean="0"/>
              <a:pPr/>
              <a:t>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FF55B8-841B-4F6A-9557-2BA7B5171A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4689C8-214E-4C59-AC53-7137C621F1A7}" type="datetimeFigureOut">
              <a:rPr lang="en-US" smtClean="0"/>
              <a:pPr/>
              <a:t>3/1/18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FF55B8-841B-4F6A-9557-2BA7B5171A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emf"/><Relationship Id="rId7" Type="http://schemas.openxmlformats.org/officeDocument/2006/relationships/image" Target="../media/image6.png"/><Relationship Id="rId8" Type="http://schemas.openxmlformats.org/officeDocument/2006/relationships/image" Target="../media/image7.jpg"/><Relationship Id="rId9"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unitedsmartcities.com/" TargetMode="Externa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image" Target="../media/image1.png"/><Relationship Id="rId1" Type="http://schemas.openxmlformats.org/officeDocument/2006/relationships/slideLayout" Target="../slideLayouts/slideLayout6.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48372"/>
            <a:ext cx="8572560" cy="6429396"/>
          </a:xfrm>
        </p:spPr>
        <p:txBody>
          <a:bodyPr>
            <a:normAutofit fontScale="90000"/>
          </a:bodyPr>
          <a:lstStyle/>
          <a:p>
            <a:r>
              <a:rPr lang="hy-AM" dirty="0"/>
              <a:t/>
            </a:r>
            <a:br>
              <a:rPr lang="hy-AM" dirty="0"/>
            </a:br>
            <a:r>
              <a:rPr lang="hy-AM" dirty="0"/>
              <a:t/>
            </a:r>
            <a:br>
              <a:rPr lang="hy-AM" dirty="0"/>
            </a:br>
            <a:r>
              <a:rPr lang="hy-AM" dirty="0"/>
              <a:t/>
            </a:r>
            <a:br>
              <a:rPr lang="hy-AM" dirty="0"/>
            </a:br>
            <a:r>
              <a:rPr lang="en-US" dirty="0"/>
              <a:t/>
            </a:r>
            <a:br>
              <a:rPr lang="en-US" dirty="0"/>
            </a:br>
            <a:r>
              <a:rPr lang="en-US" dirty="0"/>
              <a:t/>
            </a:r>
            <a:br>
              <a:rPr lang="en-US" dirty="0"/>
            </a:br>
            <a:r>
              <a:rPr lang="en-US" dirty="0"/>
              <a:t/>
            </a:r>
            <a:br>
              <a:rPr lang="en-US" dirty="0"/>
            </a:br>
            <a:r>
              <a:rPr lang="en-GB" sz="2000" dirty="0" smtClean="0">
                <a:solidFill>
                  <a:schemeClr val="accent1"/>
                </a:solidFill>
              </a:rPr>
              <a:t>Key </a:t>
            </a:r>
            <a:r>
              <a:rPr lang="en-GB" sz="2000" dirty="0">
                <a:solidFill>
                  <a:schemeClr val="accent1"/>
                </a:solidFill>
              </a:rPr>
              <a:t>Performance Indicators for Smart Sustainable Cities to address the major development issues and implement </a:t>
            </a:r>
            <a:r>
              <a:rPr lang="en-GB" sz="2000" dirty="0" smtClean="0">
                <a:solidFill>
                  <a:schemeClr val="accent1"/>
                </a:solidFill>
              </a:rPr>
              <a:t>SDGs </a:t>
            </a:r>
            <a:r>
              <a:rPr lang="en-US" sz="2000" dirty="0">
                <a:solidFill>
                  <a:schemeClr val="accent1"/>
                </a:solidFill>
              </a:rPr>
              <a:t/>
            </a:r>
            <a:br>
              <a:rPr lang="en-US" sz="2000" dirty="0">
                <a:solidFill>
                  <a:schemeClr val="accent1"/>
                </a:solidFill>
              </a:rPr>
            </a:br>
            <a:r>
              <a:rPr lang="en-US" sz="2000" dirty="0">
                <a:solidFill>
                  <a:schemeClr val="accent1"/>
                </a:solidFill>
              </a:rPr>
              <a:t>United Smart Cities  Project </a:t>
            </a:r>
            <a:r>
              <a:rPr lang="en-US" sz="2000" dirty="0" smtClean="0">
                <a:solidFill>
                  <a:schemeClr val="accent1"/>
                </a:solidFill>
              </a:rPr>
              <a:t>by UNECE</a:t>
            </a:r>
            <a:r>
              <a:rPr lang="en-US" sz="2200" dirty="0">
                <a:solidFill>
                  <a:schemeClr val="accent1"/>
                </a:solidFill>
              </a:rPr>
              <a:t/>
            </a:r>
            <a:br>
              <a:rPr lang="en-US" sz="2200" dirty="0">
                <a:solidFill>
                  <a:schemeClr val="accent1"/>
                </a:solidFill>
              </a:rPr>
            </a:br>
            <a:r>
              <a:rPr lang="en-US" sz="2200" dirty="0" smtClean="0">
                <a:solidFill>
                  <a:schemeClr val="accent1"/>
                </a:solidFill>
              </a:rPr>
              <a:t>Regional Forum on Sustainable Development for UNECE Region</a:t>
            </a:r>
            <a:r>
              <a:rPr lang="en-US" sz="1800" dirty="0">
                <a:solidFill>
                  <a:srgbClr val="0070C0"/>
                </a:solidFill>
              </a:rPr>
              <a:t/>
            </a:r>
            <a:br>
              <a:rPr lang="en-US" sz="1800" dirty="0">
                <a:solidFill>
                  <a:srgbClr val="0070C0"/>
                </a:solidFill>
              </a:rPr>
            </a:br>
            <a:r>
              <a:rPr lang="hy-AM" sz="1800" b="1" dirty="0">
                <a:solidFill>
                  <a:srgbClr val="0070C0"/>
                </a:solidFill>
              </a:rPr>
              <a:t> </a:t>
            </a:r>
            <a:r>
              <a:rPr lang="en-US" sz="1800" dirty="0">
                <a:solidFill>
                  <a:srgbClr val="0070C0"/>
                </a:solidFill>
              </a:rPr>
              <a:t/>
            </a:r>
            <a:br>
              <a:rPr lang="en-US" sz="1800" dirty="0">
                <a:solidFill>
                  <a:srgbClr val="0070C0"/>
                </a:solidFill>
              </a:rPr>
            </a:br>
            <a:r>
              <a:rPr lang="en-US" sz="1800" dirty="0" smtClean="0">
                <a:solidFill>
                  <a:srgbClr val="0070C0"/>
                </a:solidFill>
              </a:rPr>
              <a:t>1</a:t>
            </a:r>
            <a:r>
              <a:rPr lang="en-US" sz="1800" baseline="30000" dirty="0" smtClean="0">
                <a:solidFill>
                  <a:srgbClr val="0070C0"/>
                </a:solidFill>
              </a:rPr>
              <a:t>st</a:t>
            </a:r>
            <a:r>
              <a:rPr lang="en-US" sz="1800" dirty="0" smtClean="0">
                <a:solidFill>
                  <a:srgbClr val="0070C0"/>
                </a:solidFill>
              </a:rPr>
              <a:t> of March, 2018, Geneva</a:t>
            </a:r>
            <a:r>
              <a:rPr lang="en-US" dirty="0"/>
              <a:t/>
            </a:r>
            <a:br>
              <a:rPr lang="en-US" dirty="0"/>
            </a:br>
            <a:r>
              <a:rPr lang="en-US" sz="2000" dirty="0"/>
              <a:t/>
            </a:r>
            <a:br>
              <a:rPr lang="en-US" sz="2000" dirty="0"/>
            </a:br>
            <a:r>
              <a:rPr lang="hy-AM" dirty="0"/>
              <a:t/>
            </a:r>
            <a:br>
              <a:rPr lang="hy-AM" dirty="0"/>
            </a:br>
            <a:r>
              <a:rPr lang="hy-AM" dirty="0"/>
              <a:t/>
            </a:r>
            <a:br>
              <a:rPr lang="hy-AM" dirty="0"/>
            </a:br>
            <a:r>
              <a:rPr lang="en-US" sz="2000" dirty="0"/>
              <a:t/>
            </a:r>
            <a:br>
              <a:rPr lang="en-US" sz="2000" dirty="0"/>
            </a:br>
            <a:r>
              <a:rPr lang="en-US" dirty="0"/>
              <a:t/>
            </a:r>
            <a:br>
              <a:rPr lang="en-US" dirty="0"/>
            </a:br>
            <a:r>
              <a:rPr lang="en-US" dirty="0"/>
              <a:t> </a:t>
            </a:r>
            <a:br>
              <a:rPr lang="en-US" dirty="0"/>
            </a:br>
            <a:endParaRPr lang="en-US" dirty="0"/>
          </a:p>
        </p:txBody>
      </p:sp>
      <p:sp>
        <p:nvSpPr>
          <p:cNvPr id="3" name="Subtitle 2"/>
          <p:cNvSpPr>
            <a:spLocks noGrp="1"/>
          </p:cNvSpPr>
          <p:nvPr>
            <p:ph type="subTitle" idx="1"/>
          </p:nvPr>
        </p:nvSpPr>
        <p:spPr>
          <a:xfrm>
            <a:off x="1371600" y="5085184"/>
            <a:ext cx="5360640" cy="1440160"/>
          </a:xfrm>
        </p:spPr>
        <p:txBody>
          <a:bodyPr>
            <a:normAutofit fontScale="70000" lnSpcReduction="20000"/>
          </a:bodyPr>
          <a:lstStyle/>
          <a:p>
            <a:pPr algn="l"/>
            <a:r>
              <a:rPr lang="en-US" sz="2600" dirty="0" smtClean="0">
                <a:solidFill>
                  <a:srgbClr val="0070C0"/>
                </a:solidFill>
              </a:rPr>
              <a:t>Nune Harutyunyan, Director</a:t>
            </a:r>
          </a:p>
          <a:p>
            <a:pPr algn="l"/>
            <a:r>
              <a:rPr lang="en-US" sz="2600" dirty="0" smtClean="0">
                <a:solidFill>
                  <a:srgbClr val="0070C0"/>
                </a:solidFill>
              </a:rPr>
              <a:t>Regional environmental center for Caucasus</a:t>
            </a:r>
          </a:p>
          <a:p>
            <a:pPr algn="l"/>
            <a:r>
              <a:rPr lang="en-US" sz="2600" dirty="0" smtClean="0">
                <a:solidFill>
                  <a:srgbClr val="0070C0"/>
                </a:solidFill>
              </a:rPr>
              <a:t>Smart City Focal Point,</a:t>
            </a:r>
          </a:p>
          <a:p>
            <a:pPr algn="l"/>
            <a:r>
              <a:rPr lang="en-US" sz="2600" dirty="0" smtClean="0">
                <a:solidFill>
                  <a:srgbClr val="0070C0"/>
                </a:solidFill>
              </a:rPr>
              <a:t>State Committee on Urban Development</a:t>
            </a:r>
          </a:p>
          <a:p>
            <a:pPr algn="l"/>
            <a:r>
              <a:rPr lang="en-US" sz="2600" dirty="0" smtClean="0">
                <a:solidFill>
                  <a:srgbClr val="0070C0"/>
                </a:solidFill>
              </a:rPr>
              <a:t>Republic of Armenia</a:t>
            </a:r>
          </a:p>
          <a:p>
            <a:pPr algn="l"/>
            <a:endParaRPr lang="en-US" sz="2600" dirty="0">
              <a:solidFill>
                <a:srgbClr val="0070C0"/>
              </a:solidFill>
            </a:endParaRPr>
          </a:p>
          <a:p>
            <a:endParaRPr lang="en-US" sz="2600" dirty="0">
              <a:solidFill>
                <a:srgbClr val="0070C0"/>
              </a:solidFill>
            </a:endParaRPr>
          </a:p>
          <a:p>
            <a:endParaRPr lang="en-US" dirty="0">
              <a:solidFill>
                <a:schemeClr val="tx2">
                  <a:lumMod val="10000"/>
                </a:schemeClr>
              </a:solidFill>
            </a:endParaRPr>
          </a:p>
        </p:txBody>
      </p:sp>
      <p:pic>
        <p:nvPicPr>
          <p:cNvPr id="1027" name="Picture 3" descr="Rec_logo_col"/>
          <p:cNvPicPr>
            <a:picLocks noChangeAspect="1" noChangeArrowheads="1"/>
          </p:cNvPicPr>
          <p:nvPr/>
        </p:nvPicPr>
        <p:blipFill>
          <a:blip r:embed="rId2" cstate="print"/>
          <a:srcRect/>
          <a:stretch>
            <a:fillRect/>
          </a:stretch>
        </p:blipFill>
        <p:spPr bwMode="auto">
          <a:xfrm>
            <a:off x="271620" y="5085184"/>
            <a:ext cx="966077" cy="731046"/>
          </a:xfrm>
          <a:prstGeom prst="rect">
            <a:avLst/>
          </a:prstGeom>
          <a:noFill/>
        </p:spPr>
      </p:pic>
      <p:pic>
        <p:nvPicPr>
          <p:cNvPr id="10" name="Picture 9">
            <a:extLst>
              <a:ext uri="{FF2B5EF4-FFF2-40B4-BE49-F238E27FC236}">
                <a16:creationId xmlns:a16="http://schemas.microsoft.com/office/drawing/2014/main" xmlns="" id="{B9A590E0-3205-4710-B61D-C08B71BC7184}"/>
              </a:ext>
            </a:extLst>
          </p:cNvPr>
          <p:cNvPicPr>
            <a:picLocks noChangeAspect="1"/>
          </p:cNvPicPr>
          <p:nvPr/>
        </p:nvPicPr>
        <p:blipFill>
          <a:blip r:embed="rId3"/>
          <a:stretch>
            <a:fillRect/>
          </a:stretch>
        </p:blipFill>
        <p:spPr>
          <a:xfrm>
            <a:off x="5724128" y="332656"/>
            <a:ext cx="2989566" cy="650922"/>
          </a:xfrm>
          <a:prstGeom prst="rect">
            <a:avLst/>
          </a:prstGeom>
        </p:spPr>
      </p:pic>
      <p:sp>
        <p:nvSpPr>
          <p:cNvPr id="11" name="Rectangle 2">
            <a:extLst>
              <a:ext uri="{FF2B5EF4-FFF2-40B4-BE49-F238E27FC236}">
                <a16:creationId xmlns:a16="http://schemas.microsoft.com/office/drawing/2014/main" xmlns="" id="{A52D3C10-A665-4FCE-A067-62F04C67563D}"/>
              </a:ext>
            </a:extLst>
          </p:cNvPr>
          <p:cNvSpPr>
            <a:spLocks noChangeArrowheads="1"/>
          </p:cNvSpPr>
          <p:nvPr/>
        </p:nvSpPr>
        <p:spPr bwMode="auto">
          <a:xfrm>
            <a:off x="-110430" y="-24340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a:extLst>
              <a:ext uri="{FF2B5EF4-FFF2-40B4-BE49-F238E27FC236}">
                <a16:creationId xmlns:a16="http://schemas.microsoft.com/office/drawing/2014/main" xmlns="" id="{A82EDB25-2073-4DB0-ADAE-D2A2BD3440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3797" y="448545"/>
            <a:ext cx="7239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xmlns="" id="{306F6732-32B6-48E2-A77D-F5FA5DD040D0}"/>
              </a:ext>
            </a:extLst>
          </p:cNvPr>
          <p:cNvPicPr>
            <a:picLocks noChangeAspect="1"/>
          </p:cNvPicPr>
          <p:nvPr/>
        </p:nvPicPr>
        <p:blipFill>
          <a:blip r:embed="rId5"/>
          <a:stretch>
            <a:fillRect/>
          </a:stretch>
        </p:blipFill>
        <p:spPr>
          <a:xfrm>
            <a:off x="1560795" y="419083"/>
            <a:ext cx="857143" cy="895238"/>
          </a:xfrm>
          <a:prstGeom prst="rect">
            <a:avLst/>
          </a:prstGeom>
        </p:spPr>
      </p:pic>
      <p:pic>
        <p:nvPicPr>
          <p:cNvPr id="17" name="Picture 16">
            <a:extLst>
              <a:ext uri="{FF2B5EF4-FFF2-40B4-BE49-F238E27FC236}">
                <a16:creationId xmlns:a16="http://schemas.microsoft.com/office/drawing/2014/main" xmlns="" id="{5CA3AEB5-CB1D-44BA-9AE1-E9B8E5A3B705}"/>
              </a:ext>
            </a:extLst>
          </p:cNvPr>
          <p:cNvPicPr>
            <a:picLocks noChangeAspect="1"/>
          </p:cNvPicPr>
          <p:nvPr/>
        </p:nvPicPr>
        <p:blipFill>
          <a:blip r:embed="rId6"/>
          <a:stretch>
            <a:fillRect/>
          </a:stretch>
        </p:blipFill>
        <p:spPr>
          <a:xfrm>
            <a:off x="2671376" y="397426"/>
            <a:ext cx="5941643" cy="1172303"/>
          </a:xfrm>
          <a:prstGeom prst="rect">
            <a:avLst/>
          </a:prstGeom>
        </p:spPr>
      </p:pic>
      <p:pic>
        <p:nvPicPr>
          <p:cNvPr id="21" name="Picture 20">
            <a:extLst>
              <a:ext uri="{FF2B5EF4-FFF2-40B4-BE49-F238E27FC236}">
                <a16:creationId xmlns:a16="http://schemas.microsoft.com/office/drawing/2014/main" xmlns="" id="{A9A3180E-240C-420D-91FE-375AADD46B04}"/>
              </a:ext>
            </a:extLst>
          </p:cNvPr>
          <p:cNvPicPr>
            <a:picLocks noChangeAspect="1"/>
          </p:cNvPicPr>
          <p:nvPr/>
        </p:nvPicPr>
        <p:blipFill>
          <a:blip r:embed="rId7"/>
          <a:stretch>
            <a:fillRect/>
          </a:stretch>
        </p:blipFill>
        <p:spPr>
          <a:xfrm>
            <a:off x="3480409" y="453319"/>
            <a:ext cx="2133333" cy="419048"/>
          </a:xfrm>
          <a:prstGeom prst="rect">
            <a:avLst/>
          </a:prstGeom>
        </p:spPr>
      </p:pic>
      <p:pic>
        <p:nvPicPr>
          <p:cNvPr id="23" name="Picture 22">
            <a:extLst>
              <a:ext uri="{FF2B5EF4-FFF2-40B4-BE49-F238E27FC236}">
                <a16:creationId xmlns:a16="http://schemas.microsoft.com/office/drawing/2014/main" xmlns="" id="{E6D4616C-AE84-41A7-95DA-3FD86BCCCE1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17712" y="5085184"/>
            <a:ext cx="3037904" cy="1846934"/>
          </a:xfrm>
          <a:prstGeom prst="rect">
            <a:avLst/>
          </a:prstGeom>
        </p:spPr>
      </p:pic>
      <p:pic>
        <p:nvPicPr>
          <p:cNvPr id="13" name="Picture 12" descr="C:\Users\Zerrath\AppData\Local\Microsoft\Windows\INetCache\Content.Word\RF2018_Logo EN_transparent background.png"/>
          <p:cNvPicPr/>
          <p:nvPr/>
        </p:nvPicPr>
        <p:blipFill>
          <a:blip r:embed="rId9">
            <a:extLst>
              <a:ext uri="{28A0092B-C50C-407E-A947-70E740481C1C}">
                <a14:useLocalDpi xmlns:a14="http://schemas.microsoft.com/office/drawing/2010/main" val="0"/>
              </a:ext>
            </a:extLst>
          </a:blip>
          <a:srcRect/>
          <a:stretch>
            <a:fillRect/>
          </a:stretch>
        </p:blipFill>
        <p:spPr bwMode="auto">
          <a:xfrm>
            <a:off x="3469124" y="1133497"/>
            <a:ext cx="1928495" cy="4921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2400" b="1" dirty="0">
                <a:solidFill>
                  <a:schemeClr val="accent5">
                    <a:lumMod val="75000"/>
                  </a:schemeClr>
                </a:solidFill>
              </a:rPr>
              <a:t>Key Performance Indicators for Smart Sustainable Cities</a:t>
            </a:r>
            <a:r>
              <a:rPr lang="en-US" sz="2400" b="1" dirty="0">
                <a:solidFill>
                  <a:schemeClr val="accent5">
                    <a:lumMod val="75000"/>
                  </a:schemeClr>
                </a:solidFill>
              </a:rPr>
              <a:t> </a:t>
            </a:r>
          </a:p>
        </p:txBody>
      </p:sp>
      <p:sp>
        <p:nvSpPr>
          <p:cNvPr id="3" name="Content Placeholder 2"/>
          <p:cNvSpPr>
            <a:spLocks noGrp="1"/>
          </p:cNvSpPr>
          <p:nvPr>
            <p:ph idx="1"/>
          </p:nvPr>
        </p:nvSpPr>
        <p:spPr>
          <a:xfrm>
            <a:off x="457200" y="980728"/>
            <a:ext cx="8229600" cy="5400600"/>
          </a:xfrm>
        </p:spPr>
        <p:txBody>
          <a:bodyPr>
            <a:normAutofit fontScale="92500" lnSpcReduction="20000"/>
          </a:bodyPr>
          <a:lstStyle/>
          <a:p>
            <a:pPr marL="0" indent="0">
              <a:buNone/>
            </a:pPr>
            <a:r>
              <a:rPr lang="en-GB" sz="1500" b="1" dirty="0">
                <a:solidFill>
                  <a:schemeClr val="accent5">
                    <a:lumMod val="75000"/>
                  </a:schemeClr>
                </a:solidFill>
                <a:latin typeface="+mj-lt"/>
                <a:ea typeface="+mj-ea"/>
                <a:cs typeface="+mj-cs"/>
              </a:rPr>
              <a:t>Summary</a:t>
            </a:r>
            <a:endParaRPr lang="en-US" sz="1500" b="1" dirty="0">
              <a:solidFill>
                <a:schemeClr val="accent5">
                  <a:lumMod val="75000"/>
                </a:schemeClr>
              </a:solidFill>
              <a:latin typeface="+mj-lt"/>
              <a:ea typeface="+mj-ea"/>
              <a:cs typeface="+mj-cs"/>
            </a:endParaRPr>
          </a:p>
          <a:p>
            <a:r>
              <a:rPr lang="en-GB" sz="1600" dirty="0" smtClean="0"/>
              <a:t>The </a:t>
            </a:r>
            <a:r>
              <a:rPr lang="en-GB" sz="1600" dirty="0"/>
              <a:t>case study </a:t>
            </a:r>
            <a:r>
              <a:rPr lang="en-GB" sz="1600" dirty="0" smtClean="0"/>
              <a:t>highlights the </a:t>
            </a:r>
            <a:r>
              <a:rPr lang="en-GB" sz="1600" dirty="0"/>
              <a:t>approach of developing a smart sustainable city profile for the city of Goris, by using the Key Performance Indicators for Smart Sustainable Cities. The case study will show how the use of indicators is crucial to formulate policy recommendations, enable transparency, engage all relevant stakeholders and promote sustainable urban development. </a:t>
            </a:r>
            <a:endParaRPr lang="en-GB" sz="1600" dirty="0" smtClean="0"/>
          </a:p>
          <a:p>
            <a:r>
              <a:rPr lang="en-GB" sz="1600" dirty="0"/>
              <a:t>Goris is a medium-sized city in Armenia and is located in the southern province of Syunik. The city currently has 23,200 inhabitants and is the second-largest city in </a:t>
            </a:r>
            <a:r>
              <a:rPr lang="en-GB" sz="1600" dirty="0" smtClean="0"/>
              <a:t>Syunik region. </a:t>
            </a:r>
            <a:r>
              <a:rPr lang="en-GB" sz="1600" dirty="0"/>
              <a:t>It is considered one of the most important historical and cultural sites in Armenia and a favoured touristic destination </a:t>
            </a:r>
            <a:r>
              <a:rPr lang="en-US" sz="1600" dirty="0" smtClean="0"/>
              <a:t>. </a:t>
            </a:r>
            <a:r>
              <a:rPr lang="en-GB" sz="1600" dirty="0" smtClean="0"/>
              <a:t>Goris </a:t>
            </a:r>
            <a:r>
              <a:rPr lang="en-GB" sz="1600" dirty="0"/>
              <a:t>is also interesting from an environmental point of view despite the fact it is quite prone to natural hazards, in particular to earthquakes and landslides.</a:t>
            </a:r>
            <a:endParaRPr lang="en-US" sz="1600" dirty="0"/>
          </a:p>
          <a:p>
            <a:r>
              <a:rPr lang="en-GB" sz="1600" dirty="0"/>
              <a:t>The economy of the city is mainly based on light industry, and it is home to several food-processing plants. Other quite developed industrial sectors are those of electric energy, food, textile and sewing, aluminium and metal-plastic products, woodworking and stone processing, and electronics. </a:t>
            </a:r>
            <a:endParaRPr lang="en-GB" sz="1600" dirty="0"/>
          </a:p>
          <a:p>
            <a:endParaRPr lang="en-GB" sz="1600" b="1" dirty="0" smtClean="0"/>
          </a:p>
          <a:p>
            <a:pPr marL="0" indent="0">
              <a:buNone/>
            </a:pPr>
            <a:r>
              <a:rPr lang="en-GB" sz="1500" b="1" dirty="0">
                <a:solidFill>
                  <a:schemeClr val="accent5">
                    <a:lumMod val="75000"/>
                  </a:schemeClr>
                </a:solidFill>
                <a:latin typeface="+mj-lt"/>
                <a:ea typeface="+mj-ea"/>
                <a:cs typeface="+mj-cs"/>
              </a:rPr>
              <a:t>Strategy  </a:t>
            </a:r>
            <a:r>
              <a:rPr lang="en-GB" sz="1500" b="1" dirty="0" smtClean="0">
                <a:solidFill>
                  <a:schemeClr val="accent5">
                    <a:lumMod val="75000"/>
                  </a:schemeClr>
                </a:solidFill>
                <a:latin typeface="+mj-lt"/>
                <a:ea typeface="+mj-ea"/>
                <a:cs typeface="+mj-cs"/>
              </a:rPr>
              <a:t>chosen</a:t>
            </a:r>
            <a:endParaRPr lang="en-US" sz="1500" b="1" dirty="0">
              <a:solidFill>
                <a:schemeClr val="accent5">
                  <a:lumMod val="75000"/>
                </a:schemeClr>
              </a:solidFill>
              <a:latin typeface="+mj-lt"/>
              <a:ea typeface="+mj-ea"/>
              <a:cs typeface="+mj-cs"/>
            </a:endParaRPr>
          </a:p>
          <a:p>
            <a:pPr marL="0" indent="0">
              <a:buNone/>
            </a:pPr>
            <a:r>
              <a:rPr lang="en-GB" sz="1600" b="1" cap="all" dirty="0" smtClean="0">
                <a:solidFill>
                  <a:schemeClr val="accent5">
                    <a:lumMod val="75000"/>
                  </a:schemeClr>
                </a:solidFill>
              </a:rPr>
              <a:t>P</a:t>
            </a:r>
            <a:r>
              <a:rPr lang="en-GB" sz="1600" b="1" dirty="0">
                <a:solidFill>
                  <a:schemeClr val="accent5">
                    <a:lumMod val="75000"/>
                  </a:schemeClr>
                </a:solidFill>
              </a:rPr>
              <a:t>h</a:t>
            </a:r>
            <a:r>
              <a:rPr lang="en-GB" sz="1600" b="1" dirty="0" smtClean="0">
                <a:solidFill>
                  <a:schemeClr val="accent5">
                    <a:lumMod val="75000"/>
                  </a:schemeClr>
                </a:solidFill>
              </a:rPr>
              <a:t>ase 1: The Expert Engagement and Stakeholder Consultations</a:t>
            </a:r>
            <a:endParaRPr lang="en-US" sz="1600" b="1" dirty="0">
              <a:solidFill>
                <a:schemeClr val="accent5">
                  <a:lumMod val="75000"/>
                </a:schemeClr>
              </a:solidFill>
            </a:endParaRPr>
          </a:p>
          <a:p>
            <a:r>
              <a:rPr lang="en-GB" sz="1600" dirty="0"/>
              <a:t>The fact-finding mission to </a:t>
            </a:r>
            <a:r>
              <a:rPr lang="en-GB" sz="1600" dirty="0" smtClean="0"/>
              <a:t>Yerevan </a:t>
            </a:r>
            <a:r>
              <a:rPr lang="en-GB" sz="1600" dirty="0"/>
              <a:t>and to Goris, was undertaken from 9 to 13 February 2015. It was organized by the UNECE, the State Urban Development Committee of Armenia, the city of Goris, </a:t>
            </a:r>
            <a:r>
              <a:rPr lang="en-GB" sz="1600" dirty="0" smtClean="0"/>
              <a:t>UNDP and </a:t>
            </a:r>
            <a:r>
              <a:rPr lang="en-GB" sz="1600" dirty="0"/>
              <a:t>REC Caucasus. </a:t>
            </a:r>
            <a:endParaRPr lang="en-GB" sz="1600" dirty="0" smtClean="0"/>
          </a:p>
          <a:p>
            <a:r>
              <a:rPr lang="en-GB" sz="1600" dirty="0" smtClean="0"/>
              <a:t>Project strategy, Goris Smart City Profile and KPI indicators were elaborated based on stakeholder engagement, recommendations, interviews desk </a:t>
            </a:r>
            <a:r>
              <a:rPr lang="en-GB" sz="1600" dirty="0"/>
              <a:t>research, an </a:t>
            </a:r>
            <a:r>
              <a:rPr lang="en-GB" sz="1600" dirty="0" smtClean="0"/>
              <a:t>results of expert </a:t>
            </a:r>
            <a:r>
              <a:rPr lang="en-GB" sz="1600" dirty="0"/>
              <a:t>workshop and a stakeholder </a:t>
            </a:r>
            <a:r>
              <a:rPr lang="en-GB" sz="1600" dirty="0" smtClean="0"/>
              <a:t>consultations. </a:t>
            </a:r>
            <a:endParaRPr lang="en-US" sz="1600" dirty="0"/>
          </a:p>
          <a:p>
            <a:r>
              <a:rPr lang="en-GB" sz="1600" dirty="0"/>
              <a:t>C</a:t>
            </a:r>
            <a:r>
              <a:rPr lang="en-GB" sz="1600" dirty="0" smtClean="0"/>
              <a:t>ollection </a:t>
            </a:r>
            <a:r>
              <a:rPr lang="en-GB" sz="1600" dirty="0"/>
              <a:t>of information on data and perceptions related to the current situation of the city’s </a:t>
            </a:r>
            <a:r>
              <a:rPr lang="en-GB" sz="1600" dirty="0" smtClean="0"/>
              <a:t>sustainable development priorities, covering economy, environment</a:t>
            </a:r>
            <a:r>
              <a:rPr lang="en-GB" sz="1600" dirty="0"/>
              <a:t>, urban planning, energy-efficiency, </a:t>
            </a:r>
            <a:r>
              <a:rPr lang="en-GB" sz="1600" dirty="0"/>
              <a:t>s</a:t>
            </a:r>
            <a:r>
              <a:rPr lang="en-GB" sz="1600" dirty="0" smtClean="0"/>
              <a:t>ocial </a:t>
            </a:r>
            <a:r>
              <a:rPr lang="en-GB" sz="1600" dirty="0"/>
              <a:t>perspectives</a:t>
            </a:r>
            <a:r>
              <a:rPr lang="en-GB" sz="1600" dirty="0" smtClean="0"/>
              <a:t>.</a:t>
            </a:r>
            <a:endParaRPr lang="en-US" sz="1600" dirty="0"/>
          </a:p>
        </p:txBody>
      </p:sp>
    </p:spTree>
    <p:extLst>
      <p:ext uri="{BB962C8B-B14F-4D97-AF65-F5344CB8AC3E}">
        <p14:creationId xmlns:p14="http://schemas.microsoft.com/office/powerpoint/2010/main" val="649271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11">
            <a:extLst>
              <a:ext uri="{FF2B5EF4-FFF2-40B4-BE49-F238E27FC236}">
                <a16:creationId xmlns:a16="http://schemas.microsoft.com/office/drawing/2014/main" xmlns="" id="{4933A3C5-986E-4F84-BEC5-57DE79F7E81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9592" y="764704"/>
            <a:ext cx="7340633" cy="5505475"/>
          </a:xfrm>
        </p:spPr>
      </p:pic>
    </p:spTree>
    <p:extLst>
      <p:ext uri="{BB962C8B-B14F-4D97-AF65-F5344CB8AC3E}">
        <p14:creationId xmlns:p14="http://schemas.microsoft.com/office/powerpoint/2010/main" val="2145656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r>
              <a:rPr lang="en-GB" sz="1800" b="1" cap="all" dirty="0" smtClean="0">
                <a:solidFill>
                  <a:schemeClr val="accent5">
                    <a:lumMod val="75000"/>
                  </a:schemeClr>
                </a:solidFill>
              </a:rPr>
              <a:t>EVALUATING </a:t>
            </a:r>
            <a:r>
              <a:rPr lang="en-GB" sz="1800" b="1" cap="all" dirty="0">
                <a:solidFill>
                  <a:schemeClr val="accent5">
                    <a:lumMod val="75000"/>
                  </a:schemeClr>
                </a:solidFill>
              </a:rPr>
              <a:t>CITIES' PERFORMANCES WITH Smart Sustainable Cities Indicators (SSCIs)</a:t>
            </a:r>
            <a:r>
              <a:rPr lang="en-GB" sz="1600" b="1" cap="all" dirty="0">
                <a:solidFill>
                  <a:schemeClr val="accent5">
                    <a:lumMod val="75000"/>
                  </a:schemeClr>
                </a:solidFill>
              </a:rPr>
              <a:t/>
            </a:r>
            <a:br>
              <a:rPr lang="en-GB" sz="1600" b="1" cap="all" dirty="0">
                <a:solidFill>
                  <a:schemeClr val="accent5">
                    <a:lumMod val="75000"/>
                  </a:schemeClr>
                </a:solidFill>
              </a:rPr>
            </a:br>
            <a:endParaRPr lang="en-US" sz="1600" b="1" dirty="0">
              <a:solidFill>
                <a:schemeClr val="accent5">
                  <a:lumMod val="75000"/>
                </a:schemeClr>
              </a:solidFill>
            </a:endParaRPr>
          </a:p>
        </p:txBody>
      </p:sp>
      <p:sp>
        <p:nvSpPr>
          <p:cNvPr id="3" name="Content Placeholder 2"/>
          <p:cNvSpPr>
            <a:spLocks noGrp="1"/>
          </p:cNvSpPr>
          <p:nvPr>
            <p:ph idx="1"/>
          </p:nvPr>
        </p:nvSpPr>
        <p:spPr>
          <a:xfrm>
            <a:off x="457200" y="908720"/>
            <a:ext cx="8229600" cy="5217443"/>
          </a:xfrm>
        </p:spPr>
        <p:txBody>
          <a:bodyPr>
            <a:normAutofit fontScale="70000" lnSpcReduction="20000"/>
          </a:bodyPr>
          <a:lstStyle/>
          <a:p>
            <a:pPr marL="0" indent="0">
              <a:buNone/>
            </a:pPr>
            <a:r>
              <a:rPr lang="en-GB" sz="2500" dirty="0" smtClean="0"/>
              <a:t>The </a:t>
            </a:r>
            <a:r>
              <a:rPr lang="en-GB" sz="2500" dirty="0"/>
              <a:t>city's performance was evaluated using the Key Performance Indicators for Smart Sustainable City Indicators, developed by </a:t>
            </a:r>
            <a:r>
              <a:rPr lang="en-GB" sz="2500" dirty="0" smtClean="0"/>
              <a:t>UNECE, ITU, RA Committee of Urban Development and REC C and in </a:t>
            </a:r>
            <a:r>
              <a:rPr lang="en-GB" sz="2500" dirty="0"/>
              <a:t>consultation with other </a:t>
            </a:r>
            <a:r>
              <a:rPr lang="en-GB" sz="2500" dirty="0" smtClean="0"/>
              <a:t>stakeholders. </a:t>
            </a:r>
            <a:r>
              <a:rPr lang="en-GB" sz="2500" dirty="0"/>
              <a:t>The list includes 72 indicators which are grouped under the following structure: </a:t>
            </a:r>
            <a:endParaRPr lang="en-US" sz="2500" dirty="0"/>
          </a:p>
          <a:p>
            <a:pPr lvl="1"/>
            <a:r>
              <a:rPr lang="en-GB" sz="2500" dirty="0"/>
              <a:t>Pillars of sustainability: economy, environment, society and culture; </a:t>
            </a:r>
            <a:endParaRPr lang="en-US" sz="2500" dirty="0"/>
          </a:p>
          <a:p>
            <a:pPr lvl="1"/>
            <a:r>
              <a:rPr lang="en-GB" sz="2500" dirty="0"/>
              <a:t>Thematic areas of indicators. Eighteen (18) major thematic areas including ICT, innovation, employment, Trade, productivity, physical infrastructure, energy, air and environmental quality, noise, biodiversity, education, health, culture, housing, safety and social </a:t>
            </a:r>
            <a:r>
              <a:rPr lang="en-GB" sz="2500" dirty="0" smtClean="0"/>
              <a:t>inclusion</a:t>
            </a:r>
          </a:p>
          <a:p>
            <a:pPr marL="457200" lvl="1" indent="0">
              <a:buNone/>
            </a:pPr>
            <a:endParaRPr lang="en-GB" sz="2500" dirty="0" smtClean="0"/>
          </a:p>
          <a:p>
            <a:pPr marL="457200" lvl="1" indent="0">
              <a:buNone/>
            </a:pPr>
            <a:r>
              <a:rPr lang="en-GB" sz="2500" dirty="0" smtClean="0"/>
              <a:t>Typology </a:t>
            </a:r>
            <a:r>
              <a:rPr lang="en-GB" sz="2500" dirty="0"/>
              <a:t>of indicators: </a:t>
            </a:r>
            <a:endParaRPr lang="en-US" sz="2500" dirty="0"/>
          </a:p>
          <a:p>
            <a:pPr lvl="0"/>
            <a:r>
              <a:rPr lang="en-GB" sz="2500" i="1" dirty="0"/>
              <a:t>Core indicators</a:t>
            </a:r>
            <a:r>
              <a:rPr lang="en-GB" sz="2500" dirty="0"/>
              <a:t> can be used by all cities globally. </a:t>
            </a:r>
            <a:endParaRPr lang="en-US" sz="2500" dirty="0"/>
          </a:p>
          <a:p>
            <a:pPr lvl="0"/>
            <a:r>
              <a:rPr lang="en-GB" sz="2500" i="1" dirty="0"/>
              <a:t>Additional indicators</a:t>
            </a:r>
            <a:r>
              <a:rPr lang="en-GB" sz="2500" dirty="0"/>
              <a:t> may be used by some cities according to their economic capacity, population growth, geographic situation, etc. These indicators are optional, especially for self-benchmarking. They are not normative. </a:t>
            </a:r>
            <a:endParaRPr lang="en-US" sz="2500" dirty="0"/>
          </a:p>
          <a:p>
            <a:r>
              <a:rPr lang="en-GB" sz="2500" dirty="0"/>
              <a:t>The above-mentioned indicators have been used to develop the Smart Sustainable City Profile of Goris. The Profile helps the local authorities to understand the needs of the city in order to become “smarter” and more sustainable. The list of KPIs was finalized in 2017 under the initiative United for Smart Sustainable Cities (U4SSC) which includes 16 UN bodies and other partners</a:t>
            </a:r>
            <a:r>
              <a:rPr lang="en-GB" sz="2500" dirty="0" smtClean="0"/>
              <a:t>.</a:t>
            </a:r>
          </a:p>
          <a:p>
            <a:endParaRPr lang="en-US" dirty="0"/>
          </a:p>
        </p:txBody>
      </p:sp>
    </p:spTree>
    <p:extLst>
      <p:ext uri="{BB962C8B-B14F-4D97-AF65-F5344CB8AC3E}">
        <p14:creationId xmlns:p14="http://schemas.microsoft.com/office/powerpoint/2010/main" val="2026663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a:bodyPr>
          <a:lstStyle/>
          <a:p>
            <a:r>
              <a:rPr lang="en-GB" sz="1800" b="1" dirty="0">
                <a:solidFill>
                  <a:schemeClr val="tx2"/>
                </a:solidFill>
              </a:rPr>
              <a:t>Results and impact </a:t>
            </a:r>
            <a:endParaRPr lang="en-US" sz="1800" dirty="0">
              <a:solidFill>
                <a:schemeClr val="tx2"/>
              </a:solidFill>
            </a:endParaRPr>
          </a:p>
        </p:txBody>
      </p:sp>
      <p:sp>
        <p:nvSpPr>
          <p:cNvPr id="3" name="Content Placeholder 2"/>
          <p:cNvSpPr>
            <a:spLocks noGrp="1"/>
          </p:cNvSpPr>
          <p:nvPr>
            <p:ph idx="1"/>
          </p:nvPr>
        </p:nvSpPr>
        <p:spPr>
          <a:xfrm>
            <a:off x="457200" y="764704"/>
            <a:ext cx="8229600" cy="5976664"/>
          </a:xfrm>
        </p:spPr>
        <p:txBody>
          <a:bodyPr>
            <a:normAutofit fontScale="25000" lnSpcReduction="20000"/>
          </a:bodyPr>
          <a:lstStyle/>
          <a:p>
            <a:r>
              <a:rPr lang="en-GB" sz="5600" dirty="0" smtClean="0"/>
              <a:t>The </a:t>
            </a:r>
            <a:r>
              <a:rPr lang="en-GB" sz="5600" dirty="0"/>
              <a:t>analysis of the city of Goris supported by the Key Performance Indicators and described and addressed in the Smart Sustainable City Profile for Goris produced the following impacts:</a:t>
            </a:r>
            <a:endParaRPr lang="en-US" sz="5600" dirty="0"/>
          </a:p>
          <a:p>
            <a:pPr lvl="0"/>
            <a:r>
              <a:rPr lang="en-GB" sz="5600" dirty="0"/>
              <a:t>It supported </a:t>
            </a:r>
            <a:endParaRPr lang="en-GB" sz="5600" dirty="0"/>
          </a:p>
          <a:p>
            <a:pPr lvl="1"/>
            <a:r>
              <a:rPr lang="en-GB" sz="5600" dirty="0" smtClean="0"/>
              <a:t>city </a:t>
            </a:r>
            <a:r>
              <a:rPr lang="en-GB" sz="5600" dirty="0"/>
              <a:t>to assess its performance in the areas of environmental sustainability, economic and social development and </a:t>
            </a:r>
            <a:r>
              <a:rPr lang="en-GB" sz="5600" dirty="0" smtClean="0"/>
              <a:t>culture;</a:t>
            </a:r>
            <a:endParaRPr lang="en-US" sz="5600" dirty="0"/>
          </a:p>
          <a:p>
            <a:pPr lvl="1"/>
            <a:r>
              <a:rPr lang="en-GB" sz="5600" dirty="0" smtClean="0"/>
              <a:t>city </a:t>
            </a:r>
            <a:r>
              <a:rPr lang="en-GB" sz="5600" dirty="0"/>
              <a:t>to identify its strengths and weaknesses and set priorities for action; </a:t>
            </a:r>
            <a:endParaRPr lang="en-US" sz="5600" dirty="0"/>
          </a:p>
          <a:p>
            <a:pPr lvl="1"/>
            <a:r>
              <a:rPr lang="en-GB" sz="5600" dirty="0" smtClean="0"/>
              <a:t>enhanced </a:t>
            </a:r>
            <a:r>
              <a:rPr lang="en-GB" sz="5600" dirty="0"/>
              <a:t>cooperation among city stakeholders on urban development </a:t>
            </a:r>
            <a:r>
              <a:rPr lang="en-GB" sz="5600" dirty="0" smtClean="0"/>
              <a:t>activities</a:t>
            </a:r>
          </a:p>
          <a:p>
            <a:pPr lvl="1"/>
            <a:r>
              <a:rPr lang="en-GB" sz="5600" dirty="0" smtClean="0"/>
              <a:t>promoted </a:t>
            </a:r>
            <a:r>
              <a:rPr lang="en-GB" sz="5600" dirty="0"/>
              <a:t>the implementation of the SDGs and the New Urban Agenda at the local </a:t>
            </a:r>
            <a:r>
              <a:rPr lang="en-GB" sz="5600" dirty="0" smtClean="0"/>
              <a:t>level;</a:t>
            </a:r>
            <a:endParaRPr lang="en-US" sz="5600" dirty="0"/>
          </a:p>
          <a:p>
            <a:pPr lvl="1"/>
            <a:r>
              <a:rPr lang="en-GB" sz="5600" dirty="0" smtClean="0"/>
              <a:t>increased </a:t>
            </a:r>
            <a:r>
              <a:rPr lang="en-GB" sz="5600" dirty="0"/>
              <a:t>the city’s visibility at the national and international </a:t>
            </a:r>
            <a:r>
              <a:rPr lang="en-GB" sz="5600" dirty="0" smtClean="0"/>
              <a:t>level.</a:t>
            </a:r>
          </a:p>
          <a:p>
            <a:pPr lvl="1"/>
            <a:r>
              <a:rPr lang="en-GB" sz="5600" dirty="0" smtClean="0"/>
              <a:t>Promoted </a:t>
            </a:r>
            <a:r>
              <a:rPr lang="en-GB" sz="5600" dirty="0"/>
              <a:t>knowledge and best practice transfer concerning sustainable urban </a:t>
            </a:r>
            <a:r>
              <a:rPr lang="en-GB" sz="5600" dirty="0" smtClean="0"/>
              <a:t>development</a:t>
            </a:r>
          </a:p>
          <a:p>
            <a:pPr lvl="1"/>
            <a:r>
              <a:rPr lang="en-GB" sz="5600" dirty="0" smtClean="0"/>
              <a:t>Took </a:t>
            </a:r>
            <a:r>
              <a:rPr lang="en-GB" sz="5600" dirty="0"/>
              <a:t>sustainable development in cities at a global level</a:t>
            </a:r>
            <a:r>
              <a:rPr lang="en-GB" sz="5600" dirty="0" smtClean="0"/>
              <a:t>;</a:t>
            </a:r>
            <a:endParaRPr lang="en-US" sz="5600" dirty="0"/>
          </a:p>
          <a:p>
            <a:r>
              <a:rPr lang="en-GB" sz="5600" dirty="0" smtClean="0"/>
              <a:t>We </a:t>
            </a:r>
            <a:r>
              <a:rPr lang="en-GB" sz="5600" dirty="0"/>
              <a:t>have produced the following </a:t>
            </a:r>
            <a:r>
              <a:rPr lang="en-GB" sz="5600" b="1" dirty="0" smtClean="0"/>
              <a:t>Smart </a:t>
            </a:r>
            <a:r>
              <a:rPr lang="en-GB" sz="5600" b="1" dirty="0"/>
              <a:t>Sustainable Cities Profile for Goris:</a:t>
            </a:r>
            <a:r>
              <a:rPr lang="en-GB" sz="5600" dirty="0"/>
              <a:t> the Profile is a study of the current situation of a city by using the above-mentioned KPIs. Profiles measure the city's performance against the Indicators. </a:t>
            </a:r>
            <a:endParaRPr lang="en-GB" sz="5600" dirty="0"/>
          </a:p>
          <a:p>
            <a:r>
              <a:rPr lang="en-GB" sz="5600" dirty="0" smtClean="0"/>
              <a:t>Goris </a:t>
            </a:r>
            <a:r>
              <a:rPr lang="en-GB" sz="5600" dirty="0"/>
              <a:t>has become a member of United Smart Cities platform: the online platform, which can be found at </a:t>
            </a:r>
            <a:r>
              <a:rPr lang="en-GB" sz="5600" dirty="0">
                <a:hlinkClick r:id="rId2"/>
              </a:rPr>
              <a:t>http://unitedsmartcities.com/</a:t>
            </a:r>
            <a:r>
              <a:rPr lang="en-GB" sz="5600" dirty="0"/>
              <a:t>, provides a place where stakeholders can share expertise, goo</a:t>
            </a:r>
            <a:r>
              <a:rPr lang="en-GB" sz="5600" dirty="0"/>
              <a:t>d practices, and lessons learned, in relation to smart and sustainable urban development</a:t>
            </a:r>
            <a:r>
              <a:rPr lang="en-GB" sz="5600" dirty="0"/>
              <a:t>.</a:t>
            </a:r>
          </a:p>
          <a:p>
            <a:endParaRPr lang="en-GB" sz="5600" dirty="0" smtClean="0"/>
          </a:p>
          <a:p>
            <a:pPr marL="0" indent="0">
              <a:buNone/>
            </a:pPr>
            <a:r>
              <a:rPr lang="en-GB" sz="5600" dirty="0" smtClean="0"/>
              <a:t>C</a:t>
            </a:r>
            <a:r>
              <a:rPr lang="en-GB" sz="5600" dirty="0" smtClean="0">
                <a:solidFill>
                  <a:schemeClr val="tx2"/>
                </a:solidFill>
              </a:rPr>
              <a:t>hallenges</a:t>
            </a:r>
            <a:endParaRPr lang="en-US" sz="5600" dirty="0">
              <a:solidFill>
                <a:schemeClr val="tx2"/>
              </a:solidFill>
            </a:endParaRPr>
          </a:p>
          <a:p>
            <a:pPr lvl="0"/>
            <a:r>
              <a:rPr lang="en-GB" sz="5600" dirty="0"/>
              <a:t>One of the key challenges identified during the design of the Goris Smart City profile was lack of data in some particular areas, for example of some of environmental matters and indicators, due to which data on cities was not collected or updated. </a:t>
            </a:r>
            <a:r>
              <a:rPr lang="it-IT" sz="5600" dirty="0" err="1"/>
              <a:t>Diversification</a:t>
            </a:r>
            <a:r>
              <a:rPr lang="it-IT" sz="5600" dirty="0"/>
              <a:t> of </a:t>
            </a:r>
            <a:r>
              <a:rPr lang="it-IT" sz="5600" dirty="0" err="1"/>
              <a:t>collection</a:t>
            </a:r>
            <a:r>
              <a:rPr lang="it-IT" sz="5600" dirty="0"/>
              <a:t> </a:t>
            </a:r>
            <a:r>
              <a:rPr lang="it-IT" sz="5600" dirty="0" err="1"/>
              <a:t>practices</a:t>
            </a:r>
            <a:r>
              <a:rPr lang="it-IT" sz="5600" dirty="0"/>
              <a:t> </a:t>
            </a:r>
            <a:r>
              <a:rPr lang="it-IT" sz="5600" dirty="0" err="1"/>
              <a:t>according</a:t>
            </a:r>
            <a:r>
              <a:rPr lang="it-IT" sz="5600" dirty="0"/>
              <a:t> to the </a:t>
            </a:r>
            <a:r>
              <a:rPr lang="it-IT" sz="5600" dirty="0" err="1"/>
              <a:t>different</a:t>
            </a:r>
            <a:r>
              <a:rPr lang="it-IT" sz="5600" dirty="0"/>
              <a:t> city/country/</a:t>
            </a:r>
            <a:r>
              <a:rPr lang="it-IT" sz="5600" dirty="0" err="1"/>
              <a:t>region</a:t>
            </a:r>
            <a:r>
              <a:rPr lang="it-IT" sz="5600" dirty="0"/>
              <a:t> </a:t>
            </a:r>
            <a:r>
              <a:rPr lang="it-IT" sz="5600" dirty="0" err="1"/>
              <a:t>departments</a:t>
            </a:r>
            <a:r>
              <a:rPr lang="it-IT" sz="5600" dirty="0"/>
              <a:t> and </a:t>
            </a:r>
            <a:r>
              <a:rPr lang="it-IT" sz="5600" dirty="0" err="1"/>
              <a:t>offices</a:t>
            </a:r>
            <a:r>
              <a:rPr lang="it-IT" sz="5600" dirty="0"/>
              <a:t>;</a:t>
            </a:r>
            <a:endParaRPr lang="en-US" sz="5600" dirty="0"/>
          </a:p>
          <a:p>
            <a:pPr lvl="0"/>
            <a:r>
              <a:rPr lang="it-IT" sz="5600" dirty="0" err="1"/>
              <a:t>Lack</a:t>
            </a:r>
            <a:r>
              <a:rPr lang="it-IT" sz="5600" dirty="0"/>
              <a:t> of human and </a:t>
            </a:r>
            <a:r>
              <a:rPr lang="it-IT" sz="5600" dirty="0" err="1"/>
              <a:t>financial</a:t>
            </a:r>
            <a:r>
              <a:rPr lang="it-IT" sz="5600" dirty="0"/>
              <a:t> </a:t>
            </a:r>
            <a:r>
              <a:rPr lang="it-IT" sz="5600" dirty="0" err="1"/>
              <a:t>resources</a:t>
            </a:r>
            <a:r>
              <a:rPr lang="it-IT" sz="5600" dirty="0"/>
              <a:t> to </a:t>
            </a:r>
            <a:r>
              <a:rPr lang="it-IT" sz="5600" dirty="0" err="1"/>
              <a:t>mantain</a:t>
            </a:r>
            <a:r>
              <a:rPr lang="it-IT" sz="5600" dirty="0"/>
              <a:t> a </a:t>
            </a:r>
            <a:r>
              <a:rPr lang="it-IT" sz="5600" dirty="0" err="1"/>
              <a:t>good</a:t>
            </a:r>
            <a:r>
              <a:rPr lang="it-IT" sz="5600" dirty="0"/>
              <a:t> database or to </a:t>
            </a:r>
            <a:r>
              <a:rPr lang="it-IT" sz="5600" dirty="0" err="1"/>
              <a:t>collect</a:t>
            </a:r>
            <a:r>
              <a:rPr lang="it-IT" sz="5600" dirty="0"/>
              <a:t> data;</a:t>
            </a:r>
            <a:endParaRPr lang="en-US" sz="5600" dirty="0"/>
          </a:p>
          <a:p>
            <a:pPr lvl="0"/>
            <a:r>
              <a:rPr lang="it-IT" sz="5600" dirty="0"/>
              <a:t>Expertise, </a:t>
            </a:r>
            <a:r>
              <a:rPr lang="it-IT" sz="5600" dirty="0" err="1"/>
              <a:t>skills</a:t>
            </a:r>
            <a:r>
              <a:rPr lang="it-IT" sz="5600" dirty="0"/>
              <a:t> and information on </a:t>
            </a:r>
            <a:r>
              <a:rPr lang="it-IT" sz="5600" dirty="0" err="1"/>
              <a:t>which</a:t>
            </a:r>
            <a:r>
              <a:rPr lang="it-IT" sz="5600" dirty="0"/>
              <a:t> data to </a:t>
            </a:r>
            <a:r>
              <a:rPr lang="it-IT" sz="5600" dirty="0" err="1" smtClean="0"/>
              <a:t>collect</a:t>
            </a:r>
            <a:r>
              <a:rPr lang="it-IT" sz="5600" dirty="0" smtClean="0"/>
              <a:t>.</a:t>
            </a:r>
            <a:endParaRPr lang="en-US" sz="5600" dirty="0"/>
          </a:p>
          <a:p>
            <a:endParaRPr lang="en-US" sz="4000" dirty="0"/>
          </a:p>
        </p:txBody>
      </p:sp>
    </p:spTree>
    <p:extLst>
      <p:ext uri="{BB962C8B-B14F-4D97-AF65-F5344CB8AC3E}">
        <p14:creationId xmlns:p14="http://schemas.microsoft.com/office/powerpoint/2010/main" val="1038225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60648"/>
            <a:ext cx="8229600" cy="634082"/>
          </a:xfrm>
        </p:spPr>
        <p:txBody>
          <a:bodyPr>
            <a:normAutofit fontScale="90000"/>
          </a:bodyPr>
          <a:lstStyle/>
          <a:p>
            <a:r>
              <a:rPr lang="en-US" dirty="0">
                <a:solidFill>
                  <a:schemeClr val="accent1">
                    <a:lumMod val="75000"/>
                  </a:schemeClr>
                </a:solidFill>
              </a:rPr>
              <a:t> </a:t>
            </a:r>
            <a:r>
              <a:rPr lang="en-US" sz="2700" dirty="0" smtClean="0">
                <a:solidFill>
                  <a:schemeClr val="accent1">
                    <a:lumMod val="75000"/>
                  </a:schemeClr>
                </a:solidFill>
              </a:rPr>
              <a:t>Smart city components</a:t>
            </a:r>
            <a:endParaRPr lang="en-US" sz="2700" dirty="0">
              <a:solidFill>
                <a:schemeClr val="accent1">
                  <a:lumMod val="75000"/>
                </a:schemeClr>
              </a:solidFill>
            </a:endParaRP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848052489"/>
              </p:ext>
            </p:extLst>
          </p:nvPr>
        </p:nvGraphicFramePr>
        <p:xfrm>
          <a:off x="636588" y="1268413"/>
          <a:ext cx="8507412" cy="50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3" descr="Rec_logo_col"/>
          <p:cNvPicPr>
            <a:picLocks noChangeAspect="1" noChangeArrowheads="1"/>
          </p:cNvPicPr>
          <p:nvPr/>
        </p:nvPicPr>
        <p:blipFill>
          <a:blip r:embed="rId7" cstate="print"/>
          <a:srcRect/>
          <a:stretch>
            <a:fillRect/>
          </a:stretch>
        </p:blipFill>
        <p:spPr bwMode="auto">
          <a:xfrm>
            <a:off x="124342" y="256914"/>
            <a:ext cx="775250" cy="58664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a:extLst>
              <a:ext uri="{FF2B5EF4-FFF2-40B4-BE49-F238E27FC236}">
                <a16:creationId xmlns:a16="http://schemas.microsoft.com/office/drawing/2014/main" xmlns="" id="{0DF80C35-0F6C-4109-83C1-E129D15F423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692696"/>
            <a:ext cx="8172954" cy="4641379"/>
          </a:xfrm>
        </p:spPr>
      </p:pic>
      <p:sp>
        <p:nvSpPr>
          <p:cNvPr id="2" name="Rectangle 1"/>
          <p:cNvSpPr/>
          <p:nvPr/>
        </p:nvSpPr>
        <p:spPr>
          <a:xfrm>
            <a:off x="2339752" y="1571144"/>
            <a:ext cx="3001784" cy="369332"/>
          </a:xfrm>
          <a:prstGeom prst="rect">
            <a:avLst/>
          </a:prstGeom>
        </p:spPr>
        <p:txBody>
          <a:bodyPr wrap="none">
            <a:spAutoFit/>
          </a:bodyPr>
          <a:lstStyle/>
          <a:p>
            <a:r>
              <a:rPr lang="en-US" dirty="0">
                <a:solidFill>
                  <a:srgbClr val="00B050"/>
                </a:solidFill>
              </a:rPr>
              <a:t>http://</a:t>
            </a:r>
            <a:r>
              <a:rPr lang="en-US" dirty="0" err="1">
                <a:solidFill>
                  <a:srgbClr val="00B050"/>
                </a:solidFill>
              </a:rPr>
              <a:t>unitedsmartcities.com</a:t>
            </a:r>
            <a:r>
              <a:rPr lang="en-US" dirty="0">
                <a:solidFill>
                  <a:srgbClr val="00B050"/>
                </a:solidFill>
              </a:rPr>
              <a:t>/</a:t>
            </a:r>
            <a:endParaRPr lang="en-US" dirty="0">
              <a:solidFill>
                <a:srgbClr val="00B050"/>
              </a:solidFill>
            </a:endParaRPr>
          </a:p>
        </p:txBody>
      </p:sp>
    </p:spTree>
    <p:extLst>
      <p:ext uri="{BB962C8B-B14F-4D97-AF65-F5344CB8AC3E}">
        <p14:creationId xmlns:p14="http://schemas.microsoft.com/office/powerpoint/2010/main" val="1392881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2145</TotalTime>
  <Words>942</Words>
  <Application>Microsoft Macintosh PowerPoint</Application>
  <PresentationFormat>On-screen Show (4:3)</PresentationFormat>
  <Paragraphs>65</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Calibri</vt:lpstr>
      <vt:lpstr>Arial</vt:lpstr>
      <vt:lpstr>Office Theme</vt:lpstr>
      <vt:lpstr>      Key Performance Indicators for Smart Sustainable Cities to address the major development issues and implement SDGs  United Smart Cities  Project by UNECE Regional Forum on Sustainable Development for UNECE Region   1st of March, 2018, Geneva        </vt:lpstr>
      <vt:lpstr>Key Performance Indicators for Smart Sustainable Cities </vt:lpstr>
      <vt:lpstr>PowerPoint Presentation</vt:lpstr>
      <vt:lpstr>EVALUATING CITIES' PERFORMANCES WITH Smart Sustainable Cities Indicators (SSCIs) </vt:lpstr>
      <vt:lpstr>Results and impact </vt:lpstr>
      <vt:lpstr> Smart city components</vt:lpstr>
      <vt:lpstr>PowerPoint Presentation</vt:lpstr>
    </vt:vector>
  </TitlesOfParts>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Գորիս խելացի քաղաք՝ հիմնական ուղղություններ և նախնական հարցաշարի արդյունքներ Աշխատանքային հանդիում ՄԱԿ –ի տնտեսական հանձնաժողովի Խելացի քաղաքներ ծրագրի շրջանակում, Փոտրվար 10-12, Գորիս, Սյունիքի մարզ, ՀՀ   Smart City Concept Goris City, Syunik Region</dc:title>
  <dc:creator>Nune Harutyunyan</dc:creator>
  <cp:lastModifiedBy>Nune Harutyunyan</cp:lastModifiedBy>
  <cp:revision>305</cp:revision>
  <dcterms:created xsi:type="dcterms:W3CDTF">2015-02-07T18:02:09Z</dcterms:created>
  <dcterms:modified xsi:type="dcterms:W3CDTF">2018-03-01T14:44:08Z</dcterms:modified>
</cp:coreProperties>
</file>